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Lst>
  <p:sldSz cy="5143500" cx="9144000"/>
  <p:notesSz cx="6858000" cy="9144000"/>
  <p:embeddedFontLst>
    <p:embeddedFont>
      <p:font typeface="Nunito"/>
      <p:regular r:id="rId106"/>
      <p:bold r:id="rId107"/>
      <p:italic r:id="rId108"/>
      <p:boldItalic r:id="rId109"/>
    </p:embeddedFont>
    <p:embeddedFont>
      <p:font typeface="Nunito ExtraBold"/>
      <p:bold r:id="rId110"/>
      <p:boldItalic r:id="rId111"/>
    </p:embeddedFont>
    <p:embeddedFont>
      <p:font typeface="Open Sans ExtraBold"/>
      <p:bold r:id="rId112"/>
      <p:boldItalic r:id="rId113"/>
    </p:embeddedFont>
    <p:embeddedFont>
      <p:font typeface="Open Sans"/>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2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0ECBF4-05EC-45AB-9CD6-C26C936C3A85}">
  <a:tblStyle styleId="{E60ECBF4-05EC-45AB-9CD6-C26C936C3A85}" styleName="Table_0">
    <a:wholeTbl>
      <a:tcTxStyle b="off" i="off">
        <a:font>
          <a:latin typeface="Avenir Next LT Pro"/>
          <a:ea typeface="Avenir Next LT Pro"/>
          <a:cs typeface="Avenir Next LT Pro"/>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Avenir Next LT Pro"/>
          <a:ea typeface="Avenir Next LT Pro"/>
          <a:cs typeface="Avenir Next LT Pro"/>
        </a:font>
        <a:srgbClr val="FFFFFF"/>
      </a:tcTxStyle>
      <a:tcStyle>
        <a:fill>
          <a:solidFill>
            <a:srgbClr val="000000"/>
          </a:solidFill>
        </a:fill>
      </a:tcStyle>
    </a:lastCol>
    <a:firstCol>
      <a:tcTxStyle b="on" i="off">
        <a:font>
          <a:latin typeface="Avenir Next LT Pro"/>
          <a:ea typeface="Avenir Next LT Pro"/>
          <a:cs typeface="Avenir Next LT Pro"/>
        </a:font>
        <a:srgbClr val="FFFFFF"/>
      </a:tcTxStyle>
      <a:tcStyle>
        <a:fill>
          <a:solidFill>
            <a:srgbClr val="000000"/>
          </a:solidFill>
        </a:fill>
      </a:tcStyle>
    </a:firstCol>
    <a:lastRow>
      <a:tcTxStyle b="on" i="off">
        <a:font>
          <a:latin typeface="Avenir Next LT Pro"/>
          <a:ea typeface="Avenir Next LT Pro"/>
          <a:cs typeface="Avenir Next LT Pro"/>
        </a:font>
        <a:srgbClr val="FFFFFF"/>
      </a:tcTxStyle>
      <a:tcStyle>
        <a:tcBdr>
          <a:top>
            <a:ln cap="flat" cmpd="sng" w="38100">
              <a:solidFill>
                <a:srgbClr val="FFFFFF"/>
              </a:solidFill>
              <a:prstDash val="solid"/>
              <a:round/>
              <a:headEnd len="sm" w="sm" type="none"/>
              <a:tailEnd len="sm" w="sm" type="none"/>
            </a:ln>
          </a:top>
        </a:tcBdr>
        <a:fill>
          <a:solidFill>
            <a:srgbClr val="000000"/>
          </a:solidFill>
        </a:fill>
      </a:tcStyle>
    </a:lastRow>
    <a:seCell>
      <a:tcTxStyle/>
    </a:seCell>
    <a:swCell>
      <a:tcTxStyle/>
    </a:swCell>
    <a:firstRow>
      <a:tcTxStyle b="on" i="off">
        <a:font>
          <a:latin typeface="Avenir Next LT Pro"/>
          <a:ea typeface="Avenir Next LT Pro"/>
          <a:cs typeface="Avenir Next LT Pro"/>
        </a:font>
        <a:srgbClr val="FFFFFF"/>
      </a:tcTxStyle>
      <a:tcStyle>
        <a:tcBdr>
          <a:bottom>
            <a:ln cap="flat" cmpd="sng" w="38100">
              <a:solidFill>
                <a:srgbClr val="FFFFFF"/>
              </a:solidFill>
              <a:prstDash val="solid"/>
              <a:round/>
              <a:headEnd len="sm" w="sm" type="none"/>
              <a:tailEnd len="sm" w="sm" type="none"/>
            </a:ln>
          </a:bottom>
        </a:tcBdr>
        <a:fill>
          <a:solidFill>
            <a:srgbClr val="000000"/>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2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Nunito-bold.fntdata"/><Relationship Id="rId106" Type="http://schemas.openxmlformats.org/officeDocument/2006/relationships/font" Target="fonts/Nunito-regular.fntdata"/><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Nunito-boldItalic.fntdata"/><Relationship Id="rId108" Type="http://schemas.openxmlformats.org/officeDocument/2006/relationships/font" Target="fonts/Nunito-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7" Type="http://schemas.openxmlformats.org/officeDocument/2006/relationships/font" Target="fonts/OpenSans-boldItalic.fntdata"/><Relationship Id="rId116" Type="http://schemas.openxmlformats.org/officeDocument/2006/relationships/font" Target="fonts/OpenSans-italic.fntdata"/><Relationship Id="rId115" Type="http://schemas.openxmlformats.org/officeDocument/2006/relationships/font" Target="fonts/OpenSans-bold.fntdata"/><Relationship Id="rId15" Type="http://schemas.openxmlformats.org/officeDocument/2006/relationships/slide" Target="slides/slide8.xml"/><Relationship Id="rId110" Type="http://schemas.openxmlformats.org/officeDocument/2006/relationships/font" Target="fonts/NunitoExtraBold-bold.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OpenSans-regular.fntdata"/><Relationship Id="rId18" Type="http://schemas.openxmlformats.org/officeDocument/2006/relationships/slide" Target="slides/slide11.xml"/><Relationship Id="rId113" Type="http://schemas.openxmlformats.org/officeDocument/2006/relationships/font" Target="fonts/OpenSansExtraBold-boldItalic.fntdata"/><Relationship Id="rId112" Type="http://schemas.openxmlformats.org/officeDocument/2006/relationships/font" Target="fonts/OpenSansExtraBold-bold.fntdata"/><Relationship Id="rId111" Type="http://schemas.openxmlformats.org/officeDocument/2006/relationships/font" Target="fonts/NunitoExtraBold-bold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nn.com"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76bcc8c7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76bcc8c7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73c65f50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73c65f50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73c65f50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73c65f50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Penjelasan Gambar :</a:t>
            </a:r>
            <a:endParaRPr/>
          </a:p>
          <a:p>
            <a:pPr indent="0" lvl="0" marL="0" rtl="0" algn="l">
              <a:spcBef>
                <a:spcPts val="0"/>
              </a:spcBef>
              <a:spcAft>
                <a:spcPts val="0"/>
              </a:spcAft>
              <a:buNone/>
            </a:pPr>
            <a:r>
              <a:rPr lang="en-GB"/>
              <a:t>Ilustrasi Decision Tree untuk menentukan apakah kusomer akan merespons terhadap email marketing.</a:t>
            </a:r>
            <a:endParaRPr/>
          </a:p>
          <a:p>
            <a:pPr indent="-298450" lvl="0" marL="457200" rtl="0" algn="l">
              <a:spcBef>
                <a:spcPts val="0"/>
              </a:spcBef>
              <a:spcAft>
                <a:spcPts val="0"/>
              </a:spcAft>
              <a:buSzPts val="1100"/>
              <a:buChar char="-"/>
            </a:pPr>
            <a:r>
              <a:rPr lang="en-GB"/>
              <a:t>Root node Segitiga</a:t>
            </a:r>
            <a:endParaRPr/>
          </a:p>
          <a:p>
            <a:pPr indent="-298450" lvl="0" marL="457200" rtl="0" algn="l">
              <a:spcBef>
                <a:spcPts val="0"/>
              </a:spcBef>
              <a:spcAft>
                <a:spcPts val="0"/>
              </a:spcAft>
              <a:buSzPts val="1100"/>
              <a:buChar char="-"/>
            </a:pPr>
            <a:r>
              <a:rPr lang="en-GB"/>
              <a:t>Internal  Node : Persegi Panjang</a:t>
            </a:r>
            <a:endParaRPr/>
          </a:p>
          <a:p>
            <a:pPr indent="-298450" lvl="0" marL="457200" rtl="0" algn="l">
              <a:spcBef>
                <a:spcPts val="0"/>
              </a:spcBef>
              <a:spcAft>
                <a:spcPts val="0"/>
              </a:spcAft>
              <a:buSzPts val="1100"/>
              <a:buChar char="-"/>
            </a:pPr>
            <a:r>
              <a:rPr lang="en-GB"/>
              <a:t>Leaf node : lingkaran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73c65f50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73c65f50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73c65f503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73c65f503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73c65f503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73c65f503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73c65f503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173c65f503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174b89bc7b_1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174b89bc7b_1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74b89bc7b_1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74b89bc7b_1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7311020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7311020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76bcc8c7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76bcc8c7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176bcc8c7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176bcc8c7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dataset,  Loss function -&gt; cth : mean square derror atau root mean squared error atau log loss, num trees</a:t>
            </a:r>
            <a:endParaRPr/>
          </a:p>
          <a:p>
            <a:pPr indent="-298450" lvl="0" marL="457200" rtl="0" algn="l">
              <a:spcBef>
                <a:spcPts val="0"/>
              </a:spcBef>
              <a:spcAft>
                <a:spcPts val="0"/>
              </a:spcAft>
              <a:buSzPts val="1100"/>
              <a:buAutoNum type="arabicPeriod"/>
            </a:pPr>
            <a:r>
              <a:rPr lang="en-GB"/>
              <a:t>Inisialisasi model dengan nilai konstant yg meminimalkan fungsi loss PSI. Loss function harus bisa diturunkan. Conth : Loss = 0.5 (y-yhat)^2 dimana nilai loss harus minimum alias = 0.(turunan sama dengan 0)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76bcc8c7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176bcc8c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73110206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73110206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Kuasai algoritme ini </a:t>
            </a:r>
            <a:endParaRPr/>
          </a:p>
          <a:p>
            <a:pPr indent="0" lvl="0" marL="0" rtl="0" algn="l">
              <a:spcBef>
                <a:spcPts val="0"/>
              </a:spcBef>
              <a:spcAft>
                <a:spcPts val="0"/>
              </a:spcAft>
              <a:buNone/>
            </a:pPr>
            <a:r>
              <a:rPr lang="en-GB"/>
              <a:t>Pengembangan dari gradient boosting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76bcc8c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76bcc8c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73110206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73110206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76bcc8c7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176bcc8c7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1731102067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1731102067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73110206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173110206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74b89bc7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74b89bc7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176bcc8c7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176bcc8c7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SMOTE:</a:t>
            </a:r>
            <a:endParaRPr/>
          </a:p>
          <a:p>
            <a:pPr indent="0" lvl="0" marL="0" rtl="0" algn="l">
              <a:spcBef>
                <a:spcPts val="0"/>
              </a:spcBef>
              <a:spcAft>
                <a:spcPts val="0"/>
              </a:spcAft>
              <a:buNone/>
            </a:pPr>
            <a:r>
              <a:rPr lang="en-GB"/>
              <a:t>T = Jumlah kelas Minoritas</a:t>
            </a:r>
            <a:endParaRPr/>
          </a:p>
          <a:p>
            <a:pPr indent="0" lvl="0" marL="0" rtl="0" algn="l">
              <a:spcBef>
                <a:spcPts val="0"/>
              </a:spcBef>
              <a:spcAft>
                <a:spcPts val="0"/>
              </a:spcAft>
              <a:buNone/>
            </a:pPr>
            <a:r>
              <a:rPr lang="en-GB"/>
              <a:t>N = Banyaknya yang mau di oversampling</a:t>
            </a:r>
            <a:endParaRPr/>
          </a:p>
          <a:p>
            <a:pPr indent="0" lvl="0" marL="0" rtl="0" algn="l">
              <a:spcBef>
                <a:spcPts val="0"/>
              </a:spcBef>
              <a:spcAft>
                <a:spcPts val="0"/>
              </a:spcAft>
              <a:buNone/>
            </a:pPr>
            <a:r>
              <a:rPr lang="en-GB"/>
              <a:t>K = Jumlah Neighbor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73c65f50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73c65f50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Nunito"/>
                <a:ea typeface="Nunito"/>
                <a:cs typeface="Nunito"/>
                <a:sym typeface="Nunito"/>
              </a:rPr>
              <a:t>Pihak yang terlibat pembayaran kartu kredit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GB" sz="1200">
                <a:latin typeface="Nunito"/>
                <a:ea typeface="Nunito"/>
                <a:cs typeface="Nunito"/>
                <a:sym typeface="Nunito"/>
              </a:rPr>
              <a:t>1.  Kustomer: Pihak yang melakukan pembelian barang atau jasa menggunakan kartu kredit dari merchant atau pedagang.</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200">
                <a:latin typeface="Nunito"/>
                <a:ea typeface="Nunito"/>
                <a:cs typeface="Nunito"/>
                <a:sym typeface="Nunito"/>
              </a:rPr>
              <a:t>2.  Merchant atau pedagang: Pihak penjual atau penyedia jasa.</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200">
                <a:latin typeface="Nunito"/>
                <a:ea typeface="Nunito"/>
                <a:cs typeface="Nunito"/>
                <a:sym typeface="Nunito"/>
              </a:rPr>
              <a:t>3.  Acquirer: Bank yang digunakan oleh merchant.</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200">
                <a:latin typeface="Nunito"/>
                <a:ea typeface="Nunito"/>
                <a:cs typeface="Nunito"/>
                <a:sym typeface="Nunito"/>
              </a:rPr>
              <a:t>4. Issuer: Bank yang menyediakan kartu kredit kepada use</a:t>
            </a:r>
            <a:r>
              <a:rPr lang="en-GB" sz="1200">
                <a:latin typeface="Nunito"/>
                <a:ea typeface="Nunito"/>
                <a:cs typeface="Nunito"/>
                <a:sym typeface="Nunito"/>
              </a:rPr>
              <a:t>r</a:t>
            </a:r>
            <a:r>
              <a:rPr lang="en-GB" sz="1200">
                <a:latin typeface="Nunito"/>
                <a:ea typeface="Nunito"/>
                <a:cs typeface="Nunito"/>
                <a:sym typeface="Nunito"/>
              </a:rPr>
              <a:t>.</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GB" sz="1200">
                <a:latin typeface="Nunito"/>
                <a:ea typeface="Nunito"/>
                <a:cs typeface="Nunito"/>
                <a:sym typeface="Nunito"/>
              </a:rPr>
              <a:t>Proses Transaksi pembayaran Kartu kredit :</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GB" sz="1200">
                <a:solidFill>
                  <a:schemeClr val="dk1"/>
                </a:solidFill>
                <a:highlight>
                  <a:srgbClr val="E4E8EE"/>
                </a:highlight>
                <a:latin typeface="Nunito"/>
                <a:ea typeface="Nunito"/>
                <a:cs typeface="Nunito"/>
                <a:sym typeface="Nunito"/>
              </a:rPr>
              <a:t>Kustomer  melakukan  pembelian  barang  atau  jasa  dari merchant dengan menggunakan kartu kredit sebagai metode pembayaran.</a:t>
            </a:r>
            <a:endParaRPr sz="1200">
              <a:solidFill>
                <a:schemeClr val="dk1"/>
              </a:solidFill>
              <a:highlight>
                <a:srgbClr val="E4E8EE"/>
              </a:highlight>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GB" sz="1200">
                <a:latin typeface="Nunito"/>
                <a:ea typeface="Nunito"/>
                <a:cs typeface="Nunito"/>
                <a:sym typeface="Nunito"/>
              </a:rPr>
              <a:t> </a:t>
            </a:r>
            <a:r>
              <a:rPr lang="en-GB" sz="1200">
                <a:latin typeface="Nunito"/>
                <a:ea typeface="Nunito"/>
                <a:cs typeface="Nunito"/>
                <a:sym typeface="Nunito"/>
              </a:rPr>
              <a:t>Sistem point-of-sales yang ada pada \textit{merchant} akan mengumpulkan informasi rekening nasabah dan meneruskannya pada acquirer.</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GB" sz="1200">
                <a:latin typeface="Nunito"/>
                <a:ea typeface="Nunito"/>
                <a:cs typeface="Nunito"/>
                <a:sym typeface="Nunito"/>
              </a:rPr>
              <a:t>Acquirer akan meminta perusahaan kartu kredit untuk mendapatkan otorisasi dari issuer.</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GB" sz="1200">
                <a:latin typeface="Nunito"/>
                <a:ea typeface="Nunito"/>
                <a:cs typeface="Nunito"/>
                <a:sym typeface="Nunito"/>
              </a:rPr>
              <a:t>Perusahaan kartu kredit akan meminta otorisasi kepada pihak issuer.</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GB" sz="1200">
                <a:latin typeface="Nunito"/>
                <a:ea typeface="Nunito"/>
                <a:cs typeface="Nunito"/>
                <a:sym typeface="Nunito"/>
              </a:rPr>
              <a:t>Issuer akan memberikan otorisasi terhadap transaksi yang dilakukan dan akan mengirimkan respons kepada merchant.</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GB" sz="1200">
                <a:latin typeface="Nunito"/>
                <a:ea typeface="Nunito"/>
                <a:cs typeface="Nunito"/>
                <a:sym typeface="Nunito"/>
              </a:rPr>
              <a:t>Issuer akan memberikan rincian pembayaran kepada acquirer yang kemudian akan melakukan deposit pembayaran pada akun merchant</a:t>
            </a:r>
            <a:r>
              <a:rPr lang="en-GB" sz="1200">
                <a:latin typeface="Nunito"/>
                <a:ea typeface="Nunito"/>
                <a:cs typeface="Nunito"/>
                <a:sym typeface="Nunito"/>
              </a:rPr>
              <a:t>.</a:t>
            </a:r>
            <a:endParaRPr sz="1200">
              <a:latin typeface="Nunito"/>
              <a:ea typeface="Nunito"/>
              <a:cs typeface="Nunito"/>
              <a:sym typeface="Nuni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14018504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14018504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Input Populate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N : Jumlah yang mau di buat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 : Index original sample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Nnarray : Array untuk menampung neighbor neighbor terdekat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174b89bc7b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174b89bc7b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Ada resiko overfitting apabila test set dipakai untuk mencari hyperparameter karena model dapat belajar dari situ</a:t>
            </a:r>
            <a:endParaRPr/>
          </a:p>
          <a:p>
            <a:pPr indent="-298450" lvl="0" marL="457200" rtl="0" algn="l">
              <a:spcBef>
                <a:spcPts val="0"/>
              </a:spcBef>
              <a:spcAft>
                <a:spcPts val="0"/>
              </a:spcAft>
              <a:buSzPts val="1100"/>
              <a:buChar char="-"/>
            </a:pPr>
            <a:r>
              <a:rPr lang="en-GB"/>
              <a:t>Kalau Bagi dataset jadi 3 bagian : Training, validation, Test set. Tapi Dataset terbagi jadi 3 bagian, dan membuat data latih semakin sedikit</a:t>
            </a:r>
            <a:endParaRPr/>
          </a:p>
          <a:p>
            <a:pPr indent="-298450" lvl="0" marL="457200" rtl="0" algn="l">
              <a:spcBef>
                <a:spcPts val="0"/>
              </a:spcBef>
              <a:spcAft>
                <a:spcPts val="0"/>
              </a:spcAft>
              <a:buSzPts val="1100"/>
              <a:buChar char="-"/>
            </a:pPr>
            <a:r>
              <a:rPr lang="en-GB"/>
              <a:t>Solusinya : Pakai K_fold Cross validation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174b89bc7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174b89bc7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174b89bc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174b89bc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highlight>
                  <a:srgbClr val="E4E8EE"/>
                </a:highlight>
              </a:rPr>
              <a:t>Time</a:t>
            </a:r>
            <a:r>
              <a:rPr lang="en-GB">
                <a:solidFill>
                  <a:schemeClr val="dk1"/>
                </a:solidFill>
                <a:highlight>
                  <a:srgbClr val="E4E8EE"/>
                </a:highlight>
              </a:rPr>
              <a:t> : Jumlah waktu dalam detik yang berlalu antara setiap transaksi dengan transaksi pertama yang ada dalam dataset.</a:t>
            </a:r>
            <a:endParaRPr>
              <a:solidFill>
                <a:schemeClr val="dk1"/>
              </a:solidFill>
              <a:highlight>
                <a:srgbClr val="E4E8EE"/>
              </a:highlight>
            </a:endParaRPr>
          </a:p>
          <a:p>
            <a:pPr indent="0" lvl="0" marL="0" rtl="0" algn="l">
              <a:spcBef>
                <a:spcPts val="0"/>
              </a:spcBef>
              <a:spcAft>
                <a:spcPts val="0"/>
              </a:spcAft>
              <a:buNone/>
            </a:pPr>
            <a:r>
              <a:rPr b="1" lang="en-GB">
                <a:solidFill>
                  <a:schemeClr val="dk1"/>
                </a:solidFill>
                <a:highlight>
                  <a:srgbClr val="E4E8EE"/>
                </a:highlight>
              </a:rPr>
              <a:t>V1-V28  (28  fitur)</a:t>
            </a:r>
            <a:r>
              <a:rPr lang="en-GB">
                <a:solidFill>
                  <a:schemeClr val="dk1"/>
                </a:solidFill>
                <a:highlight>
                  <a:srgbClr val="E4E8EE"/>
                </a:highlight>
              </a:rPr>
              <a:t>:    Fitur  yang  dihasilkan  dari  proses  PCA,  nama  fitur</a:t>
            </a:r>
            <a:endParaRPr>
              <a:solidFill>
                <a:schemeClr val="dk1"/>
              </a:solidFill>
              <a:highlight>
                <a:srgbClr val="E4E8EE"/>
              </a:highlight>
            </a:endParaRPr>
          </a:p>
          <a:p>
            <a:pPr indent="0" lvl="0" marL="0" rtl="0" algn="l">
              <a:spcBef>
                <a:spcPts val="0"/>
              </a:spcBef>
              <a:spcAft>
                <a:spcPts val="0"/>
              </a:spcAft>
              <a:buNone/>
            </a:pPr>
            <a:r>
              <a:rPr lang="en-GB">
                <a:solidFill>
                  <a:schemeClr val="dk1"/>
                </a:solidFill>
                <a:highlight>
                  <a:srgbClr val="E4E8EE"/>
                </a:highlight>
              </a:rPr>
              <a:t>disamarkan  dengan  tujuan  melindungi  data  identitas  asli  yang  bersifat</a:t>
            </a:r>
            <a:endParaRPr>
              <a:solidFill>
                <a:schemeClr val="dk1"/>
              </a:solidFill>
              <a:highlight>
                <a:srgbClr val="E4E8EE"/>
              </a:highlight>
            </a:endParaRPr>
          </a:p>
          <a:p>
            <a:pPr indent="0" lvl="0" marL="0" rtl="0" algn="l">
              <a:spcBef>
                <a:spcPts val="0"/>
              </a:spcBef>
              <a:spcAft>
                <a:spcPts val="0"/>
              </a:spcAft>
              <a:buNone/>
            </a:pPr>
            <a:r>
              <a:rPr lang="en-GB">
                <a:solidFill>
                  <a:schemeClr val="dk1"/>
                </a:solidFill>
                <a:highlight>
                  <a:srgbClr val="E4E8EE"/>
                </a:highlight>
              </a:rPr>
              <a:t>privasi dan sensitif</a:t>
            </a:r>
            <a:endParaRPr>
              <a:solidFill>
                <a:schemeClr val="dk1"/>
              </a:solidFill>
              <a:highlight>
                <a:srgbClr val="E4E8EE"/>
              </a:highlight>
            </a:endParaRPr>
          </a:p>
          <a:p>
            <a:pPr indent="0" lvl="0" marL="0" rtl="0" algn="l">
              <a:spcBef>
                <a:spcPts val="0"/>
              </a:spcBef>
              <a:spcAft>
                <a:spcPts val="0"/>
              </a:spcAft>
              <a:buNone/>
            </a:pPr>
            <a:r>
              <a:rPr b="1" lang="en-GB">
                <a:solidFill>
                  <a:schemeClr val="dk1"/>
                </a:solidFill>
                <a:highlight>
                  <a:srgbClr val="E4E8EE"/>
                </a:highlight>
              </a:rPr>
              <a:t>Amount</a:t>
            </a:r>
            <a:r>
              <a:rPr lang="en-GB">
                <a:solidFill>
                  <a:schemeClr val="dk1"/>
                </a:solidFill>
                <a:highlight>
                  <a:srgbClr val="E4E8EE"/>
                </a:highlight>
              </a:rPr>
              <a:t>:: Nominal transaksi yang terjadi</a:t>
            </a:r>
            <a:endParaRPr>
              <a:solidFill>
                <a:schemeClr val="dk1"/>
              </a:solidFill>
              <a:highlight>
                <a:srgbClr val="E4E8EE"/>
              </a:highlight>
            </a:endParaRPr>
          </a:p>
          <a:p>
            <a:pPr indent="0" lvl="0" marL="0" rtl="0" algn="l">
              <a:spcBef>
                <a:spcPts val="0"/>
              </a:spcBef>
              <a:spcAft>
                <a:spcPts val="0"/>
              </a:spcAft>
              <a:buNone/>
            </a:pPr>
            <a:r>
              <a:rPr b="1" lang="en-GB">
                <a:solidFill>
                  <a:schemeClr val="dk1"/>
                </a:solidFill>
                <a:highlight>
                  <a:srgbClr val="E4E8EE"/>
                </a:highlight>
              </a:rPr>
              <a:t>Class</a:t>
            </a:r>
            <a:r>
              <a:rPr lang="en-GB">
                <a:solidFill>
                  <a:schemeClr val="dk1"/>
                </a:solidFill>
                <a:highlight>
                  <a:srgbClr val="E4E8EE"/>
                </a:highlight>
              </a:rPr>
              <a:t>:  Label yang menandakan transaksi pada data baris tersebut termasuk</a:t>
            </a:r>
            <a:endParaRPr>
              <a:solidFill>
                <a:schemeClr val="dk1"/>
              </a:solidFill>
              <a:highlight>
                <a:srgbClr val="E4E8EE"/>
              </a:highlight>
            </a:endParaRPr>
          </a:p>
          <a:p>
            <a:pPr indent="0" lvl="0" marL="0" rtl="0" algn="l">
              <a:spcBef>
                <a:spcPts val="0"/>
              </a:spcBef>
              <a:spcAft>
                <a:spcPts val="0"/>
              </a:spcAft>
              <a:buNone/>
            </a:pPr>
            <a:r>
              <a:rPr lang="en-GB">
                <a:solidFill>
                  <a:schemeClr val="dk1"/>
                </a:solidFill>
                <a:highlight>
                  <a:srgbClr val="E4E8EE"/>
                </a:highlight>
              </a:rPr>
              <a:t>ke dalam penipuan atau bukan.  Class 1 : fraud. Class 0 : Non fraud</a:t>
            </a:r>
            <a:endParaRPr>
              <a:solidFill>
                <a:schemeClr val="dk1"/>
              </a:solidFill>
              <a:highlight>
                <a:srgbClr val="E4E8EE"/>
              </a:highlight>
            </a:endParaRPr>
          </a:p>
          <a:p>
            <a:pPr indent="0" lvl="0" marL="0" rtl="0" algn="l">
              <a:spcBef>
                <a:spcPts val="0"/>
              </a:spcBef>
              <a:spcAft>
                <a:spcPts val="0"/>
              </a:spcAft>
              <a:buNone/>
            </a:pPr>
            <a:r>
              <a:t/>
            </a:r>
            <a:endParaRPr>
              <a:solidFill>
                <a:schemeClr val="dk1"/>
              </a:solidFill>
              <a:highlight>
                <a:srgbClr val="E4E8EE"/>
              </a:highlight>
            </a:endParaRPr>
          </a:p>
          <a:p>
            <a:pPr indent="0" lvl="0" marL="0" rtl="0" algn="l">
              <a:spcBef>
                <a:spcPts val="0"/>
              </a:spcBef>
              <a:spcAft>
                <a:spcPts val="0"/>
              </a:spcAft>
              <a:buNone/>
            </a:pPr>
            <a:r>
              <a:t/>
            </a:r>
            <a:endParaRPr>
              <a:solidFill>
                <a:schemeClr val="dk1"/>
              </a:solidFill>
              <a:highlight>
                <a:srgbClr val="E4E8EE"/>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4E8EE"/>
              </a:highlight>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74b89bc7b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74b89bc7b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 : Missing data, data duplikat, (dan scaling kalau ditanya)</a:t>
            </a:r>
            <a:endParaRPr/>
          </a:p>
          <a:p>
            <a:pPr indent="0" lvl="0" marL="0" rtl="0" algn="l">
              <a:spcBef>
                <a:spcPts val="0"/>
              </a:spcBef>
              <a:spcAft>
                <a:spcPts val="0"/>
              </a:spcAft>
              <a:buNone/>
            </a:pPr>
            <a:r>
              <a:rPr lang="en-GB"/>
              <a:t>Data Splitting : 33% data uji, 67% data latih</a:t>
            </a:r>
            <a:endParaRPr/>
          </a:p>
          <a:p>
            <a:pPr indent="0" lvl="0" marL="0" rtl="0" algn="l">
              <a:spcBef>
                <a:spcPts val="0"/>
              </a:spcBef>
              <a:spcAft>
                <a:spcPts val="0"/>
              </a:spcAft>
              <a:buNone/>
            </a:pPr>
            <a:r>
              <a:rPr lang="en-GB"/>
              <a:t>OVersamplign SMOTE :  Rasio nya 3:2 , (kalau ditanya : N neighbors 5)</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174b89bc7b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174b89bc7b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174b89bc7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174b89bc7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174b89bc7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174b89bc7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Rasio : 1.5 non fraud banding 1 (fraud) alias 3 : 2</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174b89bc7b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174b89bc7b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174b89bc7b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174b89bc7b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76bcc8c7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76bcc8c7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source : </a:t>
            </a:r>
            <a:endParaRPr/>
          </a:p>
          <a:p>
            <a:pPr indent="-298450" lvl="0" marL="457200" rtl="0" algn="l">
              <a:spcBef>
                <a:spcPts val="0"/>
              </a:spcBef>
              <a:spcAft>
                <a:spcPts val="0"/>
              </a:spcAft>
              <a:buSzPts val="1100"/>
              <a:buChar char="●"/>
            </a:pPr>
            <a:r>
              <a:rPr lang="en-GB" sz="1200">
                <a:solidFill>
                  <a:schemeClr val="dk1"/>
                </a:solidFill>
                <a:highlight>
                  <a:srgbClr val="FFFFFF"/>
                </a:highlight>
                <a:latin typeface="Open Sans"/>
                <a:ea typeface="Open Sans"/>
                <a:cs typeface="Open Sans"/>
                <a:sym typeface="Open Sans"/>
              </a:rPr>
              <a:t>Experian.com</a:t>
            </a:r>
            <a:endParaRPr sz="1200">
              <a:solidFill>
                <a:schemeClr val="dk1"/>
              </a:solidFill>
              <a:highlight>
                <a:srgbClr val="FFFFFF"/>
              </a:highlight>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GB" sz="1200">
                <a:solidFill>
                  <a:schemeClr val="dk1"/>
                </a:solidFill>
                <a:highlight>
                  <a:srgbClr val="FFFFFF"/>
                </a:highlight>
                <a:latin typeface="Open Sans"/>
                <a:ea typeface="Open Sans"/>
                <a:cs typeface="Open Sans"/>
                <a:sym typeface="Open Sans"/>
              </a:rPr>
              <a:t>Usatoday.com</a:t>
            </a:r>
            <a:endParaRPr sz="1200">
              <a:solidFill>
                <a:schemeClr val="dk1"/>
              </a:solidFill>
              <a:highlight>
                <a:srgbClr val="FFFFFF"/>
              </a:highlight>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GB" sz="1200" u="sng">
                <a:solidFill>
                  <a:schemeClr val="hlink"/>
                </a:solidFill>
                <a:highlight>
                  <a:srgbClr val="FFFFFF"/>
                </a:highlight>
                <a:latin typeface="Open Sans"/>
                <a:ea typeface="Open Sans"/>
                <a:cs typeface="Open Sans"/>
                <a:sym typeface="Open Sans"/>
                <a:hlinkClick r:id="rId2"/>
              </a:rPr>
              <a:t>www.cnn.com</a:t>
            </a:r>
            <a:endParaRPr sz="1200">
              <a:solidFill>
                <a:schemeClr val="dk1"/>
              </a:solidFill>
              <a:highlight>
                <a:srgbClr val="FFFFFF"/>
              </a:highlight>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GB" sz="1200">
                <a:solidFill>
                  <a:schemeClr val="dk1"/>
                </a:solidFill>
                <a:highlight>
                  <a:srgbClr val="FFFFFF"/>
                </a:highlight>
                <a:latin typeface="Open Sans"/>
                <a:ea typeface="Open Sans"/>
                <a:cs typeface="Open Sans"/>
                <a:sym typeface="Open Sans"/>
              </a:rPr>
              <a:t>Idtheftcenter.org</a:t>
            </a:r>
            <a:endParaRPr sz="1200">
              <a:solidFill>
                <a:schemeClr val="dk1"/>
              </a:solidFill>
              <a:highlight>
                <a:srgbClr val="FFFFFF"/>
              </a:highlight>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GB" sz="1200">
                <a:solidFill>
                  <a:schemeClr val="dk1"/>
                </a:solidFill>
                <a:highlight>
                  <a:srgbClr val="FFFFFF"/>
                </a:highlight>
                <a:latin typeface="Open Sans"/>
                <a:ea typeface="Open Sans"/>
                <a:cs typeface="Open Sans"/>
                <a:sym typeface="Open Sans"/>
              </a:rPr>
              <a:t>Ftc.gov</a:t>
            </a:r>
            <a:endParaRPr sz="1200">
              <a:solidFill>
                <a:schemeClr val="dk1"/>
              </a:solidFill>
              <a:highlight>
                <a:srgbClr val="FFFFFF"/>
              </a:highlight>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GB" sz="1200">
                <a:solidFill>
                  <a:schemeClr val="dk1"/>
                </a:solidFill>
                <a:highlight>
                  <a:srgbClr val="FFFFFF"/>
                </a:highlight>
                <a:latin typeface="Open Sans"/>
                <a:ea typeface="Open Sans"/>
                <a:cs typeface="Open Sans"/>
                <a:sym typeface="Open Sans"/>
              </a:rPr>
              <a:t>Nilsonreport.com</a:t>
            </a:r>
            <a:endParaRPr sz="1200">
              <a:solidFill>
                <a:schemeClr val="dk1"/>
              </a:solidFill>
              <a:highlight>
                <a:srgbClr val="FFFFFF"/>
              </a:highlight>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GB" sz="1200">
                <a:solidFill>
                  <a:schemeClr val="dk1"/>
                </a:solidFill>
                <a:highlight>
                  <a:srgbClr val="FFFFFF"/>
                </a:highlight>
                <a:latin typeface="Open Sans"/>
                <a:ea typeface="Open Sans"/>
                <a:cs typeface="Open Sans"/>
                <a:sym typeface="Open Sans"/>
              </a:rPr>
              <a:t>Javelinstrategy.com</a:t>
            </a:r>
            <a:endParaRPr sz="1200">
              <a:solidFill>
                <a:schemeClr val="dk1"/>
              </a:solidFill>
              <a:highlight>
                <a:srgbClr val="FFFFFF"/>
              </a:highlight>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GB" sz="1200">
                <a:solidFill>
                  <a:schemeClr val="dk1"/>
                </a:solidFill>
                <a:highlight>
                  <a:srgbClr val="FFFFFF"/>
                </a:highlight>
                <a:latin typeface="Open Sans"/>
                <a:ea typeface="Open Sans"/>
                <a:cs typeface="Open Sans"/>
                <a:sym typeface="Open Sans"/>
              </a:rPr>
              <a:t>wallethub.com</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174b89bc7b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174b89bc7b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Inisialisasi nilai prediksi dan probability untuk setiap data latih</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174b89bc7b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174b89bc7b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174b89bc7b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174b89bc7b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Sebelum menghitung gradient left right dan hessian left right, kita urutkan datanya terlebih dahulu untuk mempermudah visualisasi.</a:t>
            </a:r>
            <a:endParaRPr/>
          </a:p>
          <a:p>
            <a:pPr indent="0" lvl="0" marL="0" rtl="0" algn="l">
              <a:spcBef>
                <a:spcPts val="0"/>
              </a:spcBef>
              <a:spcAft>
                <a:spcPts val="0"/>
              </a:spcAft>
              <a:buNone/>
            </a:pPr>
            <a:r>
              <a:rPr lang="en-GB"/>
              <a:t>Lalu sebagai contoh : Menghitung gradient left, right, hessian left, right data indeks ke 2.</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174b89bc7b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174b89bc7b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Hitung nilai gain : 0.5( (GL^2)/(HL + lambda) + </a:t>
            </a:r>
            <a:r>
              <a:rPr lang="en-GB">
                <a:solidFill>
                  <a:schemeClr val="dk1"/>
                </a:solidFill>
              </a:rPr>
              <a:t>(GR^2)/(HR + lambda) - ( (GL + GR) ^2 /(HL + HR + lambda))</a:t>
            </a:r>
            <a:r>
              <a:rPr lang="en-GB"/>
              <a:t>) utk setiap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174b89bc7b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174b89bc7b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Lakukan hal yang sama untuk fitur v2</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74b89bc7b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174b89bc7b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Cari Nilai Gain tertinggi, visualisasikan dalam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Visualisasi tree pertama setelah melakukan split.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Oleh karena fitur v1 merupakan fitur pertama pada dataset, maka fitur v1 akan menjadi split pertama.</a:t>
            </a:r>
            <a:endParaRPr/>
          </a:p>
          <a:p>
            <a:pPr indent="0" lvl="0" marL="0" rtl="0" algn="l">
              <a:spcBef>
                <a:spcPts val="0"/>
              </a:spcBef>
              <a:spcAft>
                <a:spcPts val="0"/>
              </a:spcAft>
              <a:buNone/>
            </a:pPr>
            <a:r>
              <a:rPr lang="en-GB"/>
              <a:t>Terlihat bahwa leaf node kiri berisi data kelas 1, dan leaf node kanan berisi data kelas 0. </a:t>
            </a:r>
            <a:endParaRPr/>
          </a:p>
          <a:p>
            <a:pPr indent="0" lvl="0" marL="0" rtl="0" algn="l">
              <a:spcBef>
                <a:spcPts val="0"/>
              </a:spcBef>
              <a:spcAft>
                <a:spcPts val="0"/>
              </a:spcAft>
              <a:buNone/>
            </a:pPr>
            <a:r>
              <a:rPr lang="en-GB"/>
              <a:t>Artinya leaf node kiri dan kanan sudah pure dan tidak perlu split lagi.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174b89bc7b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174b89bc7b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174b89bc7b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174b89bc7b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174b89bc7b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174b89bc7b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174b89bc7b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174b89bc7b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74b89bc7b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74b89bc7b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174b89bc7b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174b89bc7b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174b89bc7b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174b89bc7b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174b89bc7b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174b89bc7b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174b89bc7b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174b89bc7b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174b89bc7b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174b89bc7b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174b89bc7b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174b89bc7b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indeks ke 4 : kelas 1. True positive </a:t>
            </a:r>
            <a:endParaRPr/>
          </a:p>
          <a:p>
            <a:pPr indent="0" lvl="0" marL="0" rtl="0" algn="l">
              <a:spcBef>
                <a:spcPts val="0"/>
              </a:spcBef>
              <a:spcAft>
                <a:spcPts val="0"/>
              </a:spcAft>
              <a:buNone/>
            </a:pPr>
            <a:r>
              <a:rPr lang="en-GB"/>
              <a:t>Data indeks 5 : kelas 0. True negative</a:t>
            </a:r>
            <a:endParaRPr/>
          </a:p>
          <a:p>
            <a:pPr indent="0" lvl="0" marL="0" rtl="0" algn="l">
              <a:spcBef>
                <a:spcPts val="0"/>
              </a:spcBef>
              <a:spcAft>
                <a:spcPts val="0"/>
              </a:spcAft>
              <a:buNone/>
            </a:pPr>
            <a:r>
              <a:rPr lang="en-GB"/>
              <a:t>Data indeks 6 : Diprediksi kelas 0, tapi kelas 1. False Negative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174b89bc7b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174b89bc7b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indeks ke 4 : kelas 1. True positive </a:t>
            </a:r>
            <a:endParaRPr/>
          </a:p>
          <a:p>
            <a:pPr indent="0" lvl="0" marL="0" rtl="0" algn="l">
              <a:spcBef>
                <a:spcPts val="0"/>
              </a:spcBef>
              <a:spcAft>
                <a:spcPts val="0"/>
              </a:spcAft>
              <a:buNone/>
            </a:pPr>
            <a:r>
              <a:rPr lang="en-GB"/>
              <a:t>Data indeks 5 : kelas 0. True negative</a:t>
            </a:r>
            <a:endParaRPr/>
          </a:p>
          <a:p>
            <a:pPr indent="0" lvl="0" marL="0" rtl="0" algn="l">
              <a:spcBef>
                <a:spcPts val="0"/>
              </a:spcBef>
              <a:spcAft>
                <a:spcPts val="0"/>
              </a:spcAft>
              <a:buNone/>
            </a:pPr>
            <a:r>
              <a:rPr lang="en-GB"/>
              <a:t>Data indeks 6 : Diprediksi kelas 0, tapi kelas 1. False Negative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27ef2ca59b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27ef2ca59b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27ef2ca59b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27ef2ca59b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7ef2ca59b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7ef2ca59b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74b89bc7b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74b89bc7b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Satu2 jelasin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Ditutup : Oleh karena itu penelitian saya adalah klasifikasi XGBoost dibantu SMOte. Smote digunakan untuk …. Karena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27ef2ca59b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27ef2ca59b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setelah data splittin dilakukan SMOTE pada DATA LATIH SAJA untuk mencegah overfitting atau kebocoran data latih pada data testing.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27ef2ca59b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27ef2ca59b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 Grid search digunakan untuk membentuk kombinasi hyperparameter yang akan diuji</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27ef2ca59b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27ef2ca59b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 Cross Validation merupakan class dimana terdapat pelatihan model dengan masukkan nya adalah hyperparameter yang akan diuji, dan hasilny disimpan ke dalam file csv</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27ef2ca59b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27ef2ca59b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 XGBclassifier merupakan class yang akan dipanggil dari luar. Class XGBClassifier akan memanggil class XGBClassifierBase</a:t>
            </a:r>
            <a:endParaRPr/>
          </a:p>
          <a:p>
            <a:pPr indent="0" lvl="0" marL="0" rtl="0" algn="l">
              <a:spcBef>
                <a:spcPts val="0"/>
              </a:spcBef>
              <a:spcAft>
                <a:spcPts val="0"/>
              </a:spcAft>
              <a:buNone/>
            </a:pPr>
            <a:r>
              <a:rPr lang="en-GB"/>
              <a:t>Class XGBClassifierBase akan membentuk objek2 Tree yang memanggil kelas XGBTree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27ef2ca59b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27ef2ca59b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 XGBtree digunakan untuk membentuk pohon, dimana dalam tree terdapat Node. Kelas ini memanggil kelas Node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27ef2ca59b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27ef2ca59b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 Node dipanggil untuk membentuk Tree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27ef2ca59b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27ef2ca59b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 yang digunakan utk mengukur performa model</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27ef2ca59b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27ef2ca59b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27ef2ca59b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27ef2ca59b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Diputuskan menggunakan XGBoost Lib karena punya fitur multi-core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XGboost Lib juga memiliki optimasi semerti caching dan block out of core computation (data disimpen di storage bukan di memory, alokasikan thread khusus untuk ngambil data ketika dibutuhkan)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r>
              <a:rPr b="1" lang="en-GB"/>
              <a:t>Multi Core</a:t>
            </a:r>
            <a:r>
              <a:rPr lang="en-GB"/>
              <a:t> : Menggunakan semua core dalam melakukan pelatihan</a:t>
            </a:r>
            <a:endParaRPr/>
          </a:p>
          <a:p>
            <a:pPr indent="0" lvl="0" marL="0" rtl="0" algn="l">
              <a:spcBef>
                <a:spcPts val="0"/>
              </a:spcBef>
              <a:spcAft>
                <a:spcPts val="0"/>
              </a:spcAft>
              <a:buNone/>
            </a:pPr>
            <a:r>
              <a:rPr lang="en-GB"/>
              <a:t>- </a:t>
            </a:r>
            <a:r>
              <a:rPr b="1" lang="en-GB"/>
              <a:t>Approximate Algorithm</a:t>
            </a:r>
            <a:r>
              <a:rPr lang="en-GB"/>
              <a:t> : Menggunakan persentil dalam menentukan threshold ketika ingin melakukan split</a:t>
            </a:r>
            <a:endParaRPr/>
          </a:p>
          <a:p>
            <a:pPr indent="0" lvl="0" marL="0" rtl="0" algn="l">
              <a:spcBef>
                <a:spcPts val="0"/>
              </a:spcBef>
              <a:spcAft>
                <a:spcPts val="0"/>
              </a:spcAft>
              <a:buNone/>
            </a:pPr>
            <a:r>
              <a:rPr lang="en-GB"/>
              <a:t>- </a:t>
            </a:r>
            <a:r>
              <a:rPr b="1" lang="en-GB"/>
              <a:t>Cache Aware Access</a:t>
            </a:r>
            <a:r>
              <a:rPr lang="en-GB"/>
              <a:t> : XGBoost memanfaatkan internal buffer  untuk menyimpan hasil statistik perhitungan dan melakukan akumulasi perhitungan menggunakan mini-batch</a:t>
            </a:r>
            <a:endParaRPr/>
          </a:p>
          <a:p>
            <a:pPr indent="0" lvl="0" marL="0" rtl="0" algn="l">
              <a:spcBef>
                <a:spcPts val="0"/>
              </a:spcBef>
              <a:spcAft>
                <a:spcPts val="0"/>
              </a:spcAft>
              <a:buNone/>
            </a:pPr>
            <a:r>
              <a:rPr lang="en-GB"/>
              <a:t>- </a:t>
            </a:r>
            <a:r>
              <a:rPr b="1" lang="en-GB"/>
              <a:t>Blocks out of core computation</a:t>
            </a:r>
            <a:r>
              <a:rPr lang="en-GB"/>
              <a:t> : XGBoost membagi data menjadi beberapa blok dan menyimpan setiap block yang telah di kompresi (</a:t>
            </a:r>
            <a:r>
              <a:rPr b="1" lang="en-GB"/>
              <a:t>Block Compression</a:t>
            </a:r>
            <a:r>
              <a:rPr lang="en-GB"/>
              <a:t>)ke dalam disk. Thread dalam komputer akan dialokasikan untuk melakukan proses dekompresi tersebut. XGBoost juga menggunakan teknik </a:t>
            </a:r>
            <a:r>
              <a:rPr b="1" lang="en-GB"/>
              <a:t>Block sharding</a:t>
            </a:r>
            <a:r>
              <a:rPr lang="en-GB"/>
              <a:t>, dimana data dipecah ke berbagai disk yang berbeda. Suatu thread dialokasikan untuk mengambil data tersebut untuk memasukkan ke dalam buffer/memory. Ada Thread khusus yg bertanggung jawab untuk mengambil data dari tiap buffer untuk proses pelatihan.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27ef2ca59b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27ef2ca59b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73c65f50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73c65f50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27ef2ca59b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27ef2ca59b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Pada Gambar A, terjadi lonjakan F-score dari pengujian nomor 8 ke 9. </a:t>
            </a:r>
            <a:br>
              <a:rPr lang="en-GB"/>
            </a:br>
            <a:r>
              <a:rPr lang="en-GB"/>
              <a:t>Pada gambar B terjadi lonjakan F-score antara max_depth 5 ke 10</a:t>
            </a:r>
            <a:endParaRPr/>
          </a:p>
          <a:p>
            <a:pPr indent="0" lvl="0" marL="0" rtl="0" algn="l">
              <a:spcBef>
                <a:spcPts val="0"/>
              </a:spcBef>
              <a:spcAft>
                <a:spcPts val="0"/>
              </a:spcAft>
              <a:buNone/>
            </a:pPr>
            <a:r>
              <a:rPr lang="en-GB"/>
              <a:t>Secara keseluruhan, Pada Gambar A Akurasi cenderung statis mendekati angka 1.0, dan recall cenderung turun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7ef2ca59b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7ef2ca59b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Berikut merupakan hasil pengujian XGBoost dengan nilai Recall dan F-score tertinggi.</a:t>
            </a:r>
            <a:endParaRPr/>
          </a:p>
          <a:p>
            <a:pPr indent="0" lvl="0" marL="0" rtl="0" algn="l">
              <a:spcBef>
                <a:spcPts val="0"/>
              </a:spcBef>
              <a:spcAft>
                <a:spcPts val="0"/>
              </a:spcAft>
              <a:buNone/>
            </a:pPr>
            <a:r>
              <a:rPr lang="en-GB"/>
              <a:t>Recallt ertinggi diperoleh oleh kombinasi nomor 3 dan 7</a:t>
            </a:r>
            <a:endParaRPr/>
          </a:p>
          <a:p>
            <a:pPr indent="0" lvl="0" marL="0" rtl="0" algn="l">
              <a:spcBef>
                <a:spcPts val="0"/>
              </a:spcBef>
              <a:spcAft>
                <a:spcPts val="0"/>
              </a:spcAft>
              <a:buNone/>
            </a:pPr>
            <a:r>
              <a:rPr lang="en-GB"/>
              <a:t>F-score tertinggi diperoleh oleh kombinasi pengujian nomor 20 dan 24</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7ef2ca59b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7ef2ca59b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Recall tertinggi sebesar 85.98%</a:t>
            </a:r>
            <a:endParaRPr/>
          </a:p>
          <a:p>
            <a:pPr indent="0" lvl="0" marL="0" rtl="0" algn="l">
              <a:spcBef>
                <a:spcPts val="0"/>
              </a:spcBef>
              <a:spcAft>
                <a:spcPts val="0"/>
              </a:spcAft>
              <a:buNone/>
            </a:pPr>
            <a:r>
              <a:rPr lang="en-GB"/>
              <a:t>F-score tertinggi sebesar 84.50%</a:t>
            </a:r>
            <a:endParaRPr/>
          </a:p>
          <a:p>
            <a:pPr indent="0" lvl="0" marL="0" rtl="0" algn="l">
              <a:spcBef>
                <a:spcPts val="0"/>
              </a:spcBef>
              <a:spcAft>
                <a:spcPts val="0"/>
              </a:spcAft>
              <a:buNone/>
            </a:pPr>
            <a:r>
              <a:rPr lang="en-GB"/>
              <a:t>Dan Akurasi tertinggi sebesar 99.69%</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27ef2ca59b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27ef2ca59b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27ef2ca59b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27ef2ca59b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 Pada Gambar A, terjadi lonjakan F-score dari pengujian nomor 32 ke 33.  Lonjakan ini juga diakibatkan karena adanya perpindahan Max_depth dari 5 ke 10</a:t>
            </a:r>
            <a:br>
              <a:rPr lang="en-GB">
                <a:solidFill>
                  <a:schemeClr val="dk1"/>
                </a:solidFill>
              </a:rPr>
            </a:br>
            <a:endParaRPr>
              <a:solidFill>
                <a:schemeClr val="dk1"/>
              </a:solidFill>
            </a:endParaRPr>
          </a:p>
          <a:p>
            <a:pPr indent="0" lvl="0" marL="0" rtl="0" algn="l">
              <a:spcBef>
                <a:spcPts val="0"/>
              </a:spcBef>
              <a:spcAft>
                <a:spcPts val="0"/>
              </a:spcAft>
              <a:buNone/>
            </a:pPr>
            <a:r>
              <a:rPr lang="en-GB">
                <a:solidFill>
                  <a:schemeClr val="dk1"/>
                </a:solidFill>
              </a:rPr>
              <a:t>- Pada gambar B terjadi lonjakan F-score antara max_depth 5 ke 10</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Secara keseluruhan, Pada Gambar A Akurasi cenderung statis mendekati angka 1.0, dan recall cenderung turun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27ef2ca59b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27ef2ca59b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Pada pengujian dengna nilai estimator 100, kombinasi nomor 27 dan 31 memperoleh nilai recallt terbesar</a:t>
            </a:r>
            <a:endParaRPr/>
          </a:p>
          <a:p>
            <a:pPr indent="-298450" lvl="0" marL="457200" rtl="0" algn="l">
              <a:spcBef>
                <a:spcPts val="0"/>
              </a:spcBef>
              <a:spcAft>
                <a:spcPts val="0"/>
              </a:spcAft>
              <a:buSzPts val="1100"/>
              <a:buChar char="-"/>
            </a:pPr>
            <a:r>
              <a:rPr lang="en-GB"/>
              <a:t>Nilai F-score terbesar diperoleh oleh kombinasi pengujian nomor 35 dan 40</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7ef2ca59b_0_1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7ef2ca59b_0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27ef2ca59b_0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127ef2ca59b_0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27ef2ca59b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27ef2ca59b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27ef2ca59b_0_1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27ef2ca59b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73c65f50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73c65f50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27ef2ca59b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27ef2ca59b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27ef2ca59b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27ef2ca59b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Pengujain menggunakan fitu rseleksi dilakukan untuk mengetahui dampak nya terhadap performa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Karena pada pengujian2 sebelumnya, Itu belum menggunakan feature selection sesuai jurnal yang dibaca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Beberapa jumlah fitur diuji, misal dengan 10 fitur dengan information gain tertinggi, 12, 16, dlll sampai 24</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27ef2ca59b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27ef2ca59b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27ef2ca59b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27ef2ca59b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Terlihat bahwa n_estimator 50 justru memperoleh nilai recall lebih tinggi daripada nilai n_estimator 200</a:t>
            </a:r>
            <a:endParaRPr/>
          </a:p>
          <a:p>
            <a:pPr indent="0" lvl="0" marL="0" rtl="0" algn="l">
              <a:spcBef>
                <a:spcPts val="0"/>
              </a:spcBef>
              <a:spcAft>
                <a:spcPts val="0"/>
              </a:spcAft>
              <a:buNone/>
            </a:pPr>
            <a:r>
              <a:rPr lang="en-GB"/>
              <a:t>Max Depth sebesar 5 juga justru memperoleh nilai recall lebih tinggi daripada max_depth 10</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27ef2ca59b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27ef2ca59b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Kombinasi no 7 dan 62 dipilih karena memiliki eta (learning_rate) paling besar yaitu 0.3</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27ef2ca59b_0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27ef2ca59b_0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en-GB" sz="1300">
                <a:solidFill>
                  <a:srgbClr val="233A44"/>
                </a:solidFill>
                <a:latin typeface="Calibri"/>
                <a:ea typeface="Calibri"/>
                <a:cs typeface="Calibri"/>
                <a:sym typeface="Calibri"/>
              </a:rPr>
              <a:t>Trade off Recall-Precision mempengaruhi F-score</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GB" sz="1300">
                <a:solidFill>
                  <a:srgbClr val="233A44"/>
                </a:solidFill>
                <a:latin typeface="Calibri"/>
                <a:ea typeface="Calibri"/>
                <a:cs typeface="Calibri"/>
                <a:sym typeface="Calibri"/>
              </a:rPr>
              <a:t>Max Depth - Recall - F-score</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GB" sz="1300">
                <a:solidFill>
                  <a:srgbClr val="233A44"/>
                </a:solidFill>
                <a:latin typeface="Calibri"/>
                <a:ea typeface="Calibri"/>
                <a:cs typeface="Calibri"/>
                <a:sym typeface="Calibri"/>
              </a:rPr>
              <a:t>Estimator - Recall - F-score</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GB" sz="1300">
                <a:solidFill>
                  <a:srgbClr val="233A44"/>
                </a:solidFill>
                <a:latin typeface="Calibri"/>
                <a:ea typeface="Calibri"/>
                <a:cs typeface="Calibri"/>
                <a:sym typeface="Calibri"/>
              </a:rPr>
              <a:t>Gamma - Recall</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GB" sz="1300">
                <a:solidFill>
                  <a:srgbClr val="233A44"/>
                </a:solidFill>
                <a:latin typeface="Calibri"/>
                <a:ea typeface="Calibri"/>
                <a:cs typeface="Calibri"/>
                <a:sym typeface="Calibri"/>
              </a:rPr>
              <a:t>Lambda - F-score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27ef2ca59b_0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127ef2ca59b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Gambar A merupakan gambar pengujian sebelumny apada estimator 50, Gambar B pada estimator 100, Gambar C pada estimator 200</a:t>
            </a:r>
            <a:endParaRPr/>
          </a:p>
          <a:p>
            <a:pPr indent="-298450" lvl="0" marL="457200" rtl="0" algn="l">
              <a:spcBef>
                <a:spcPts val="0"/>
              </a:spcBef>
              <a:spcAft>
                <a:spcPts val="0"/>
              </a:spcAft>
              <a:buSzPts val="1100"/>
              <a:buChar char="-"/>
            </a:pPr>
            <a:r>
              <a:rPr lang="en-GB"/>
              <a:t>Dapat disimpulkan lonjakan2 tersebut diakibatkan karena perpindahan nilai max_depth dari 5 ke 10</a:t>
            </a:r>
            <a:endParaRPr/>
          </a:p>
          <a:p>
            <a:pPr indent="0" lvl="0" marL="0" rtl="0" algn="l">
              <a:spcBef>
                <a:spcPts val="0"/>
              </a:spcBef>
              <a:spcAft>
                <a:spcPts val="0"/>
              </a:spcAft>
              <a:buNone/>
            </a:pPr>
            <a:r>
              <a:rPr lang="en-GB"/>
              <a:t>N_estimator semakin besar nilainya maka akan cenderung mengalami overfit. Namun kalau semakin kecil juga justru akan underfit</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27ef2ca59b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27ef2ca59b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Semakin besar estimator, nilai recall semakin turun, namun nilai F-score jgua semakin n aik</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Ketikad estimator semakin banyak, maka model cenderung overfit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27ef2ca59b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27ef2ca59b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max_depth semakin besar nilainya maka akan cenderung mengalami overfit (low bias high variance). Namun kalau semakin kecil juga justru akan underfit (high bias low variance)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Disini juga terlihat pola nyaa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27ef2ca59b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127ef2ca59b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Gamma mencegah tree dibangun terlalu dalam, sehingga semakin besar gamma Tree akan cenderung dangkal dan tidak overfit</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Lambda merupakan regularisasi, dalam hal ini, lambda semakin besar maka recall semakin turun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Regularisasi perlu dicari nilai tepat nya, ketika makin besar, maka akan menyebabkan high bias low variance (underfit) performa semakin turun, tapi kalau kekecilan,  maka model cenderung low bias high variance (overfit), performanya pun akan semakin turun.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Lambda mempengaruhi positif terhadpa f-score</a:t>
            </a:r>
            <a:endParaRPr>
              <a:solidFill>
                <a:schemeClr val="dk1"/>
              </a:solidFill>
            </a:endParaRPr>
          </a:p>
          <a:p>
            <a:pPr indent="0" lvl="0" marL="0" rtl="0" algn="l">
              <a:spcBef>
                <a:spcPts val="0"/>
              </a:spcBef>
              <a:spcAft>
                <a:spcPts val="0"/>
              </a:spcAft>
              <a:buNone/>
            </a:pPr>
            <a:r>
              <a:rPr lang="en-GB">
                <a:solidFill>
                  <a:schemeClr val="dk1"/>
                </a:solidFill>
              </a:rPr>
              <a:t>Gamma mempengaruhi secara positif terhadap recall</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73c65f50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73c65f50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27ef2ca59b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27ef2ca59b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Ketika melakukan transaksi kartu kredit, ada informasi yang dicatat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Dalam jurnal dijelaskan bahwa kalau hanya pakai fitur2 ini saja, masih minim informasinya untuk melakukan deteksi penipuan kartu kredit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Standar pelaporan Internasional : </a:t>
            </a:r>
            <a:r>
              <a:rPr lang="en-GB"/>
              <a:t>American Institute of CPAs (2011). International ﬁnancial reporting standards (IFRS).</a:t>
            </a:r>
            <a:endParaRPr/>
          </a:p>
          <a:p>
            <a:pPr indent="0" lvl="0" marL="0" rtl="0" algn="l">
              <a:spcBef>
                <a:spcPts val="0"/>
              </a:spcBef>
              <a:spcAft>
                <a:spcPts val="0"/>
              </a:spcAft>
              <a:buClr>
                <a:schemeClr val="dk1"/>
              </a:buClr>
              <a:buSzPts val="1100"/>
              <a:buFont typeface="Arial"/>
              <a:buNone/>
            </a:pPr>
            <a:r>
              <a:rPr lang="en-GB"/>
              <a:t>Technical Report. American Institute of CPA</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127ef2ca59b_0_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127ef2ca59b_0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Berdasarkan pengujian seleksi fitur, kenaikan recall itu tidak signifikan, hal ini juga bisa diakibatkan karena minimnya feature engineering.</a:t>
            </a:r>
            <a:endParaRPr/>
          </a:p>
          <a:p>
            <a:pPr indent="-298450" lvl="0" marL="457200" rtl="0" algn="l">
              <a:spcBef>
                <a:spcPts val="0"/>
              </a:spcBef>
              <a:spcAft>
                <a:spcPts val="0"/>
              </a:spcAft>
              <a:buSzPts val="1100"/>
              <a:buChar char="-"/>
            </a:pPr>
            <a:r>
              <a:rPr lang="en-GB"/>
              <a:t>Kalau kita cermati juga, variabel2 yang korelasinya besar terhadap recall, itu nilai information gainnya juga besar pula (lihat slide</a:t>
            </a:r>
            <a:endParaRPr/>
          </a:p>
          <a:p>
            <a:pPr indent="-298450" lvl="0" marL="457200" rtl="0" algn="l">
              <a:spcBef>
                <a:spcPts val="0"/>
              </a:spcBef>
              <a:spcAft>
                <a:spcPts val="0"/>
              </a:spcAft>
              <a:buSzPts val="1100"/>
              <a:buChar char="-"/>
            </a:pPr>
            <a:r>
              <a:rPr lang="en-GB"/>
              <a:t>IDe dari Fitur Time ini ingin tahu biasanya customer itu ngelakuin transaksi di jam2 mana.</a:t>
            </a:r>
            <a:endParaRPr/>
          </a:p>
          <a:p>
            <a:pPr indent="-298450" lvl="0" marL="457200" rtl="0" algn="l">
              <a:spcBef>
                <a:spcPts val="0"/>
              </a:spcBef>
              <a:spcAft>
                <a:spcPts val="0"/>
              </a:spcAft>
              <a:buSzPts val="1100"/>
              <a:buChar char="-"/>
            </a:pPr>
            <a:r>
              <a:rPr lang="en-GB"/>
              <a:t>Contoh Teknik Previous : Waktu sejak trqansaksi sebelumnya, nominal transaksis ebelumnya, tempat (negara) transaksi sebelumnya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Contoh Teknik Previous :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93a9964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93a9964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298612ed0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298612ed0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293a9964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293a9964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293a9964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1293a9964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293a99641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293a99641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293a99641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1293a99641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27ef2ca59b_0_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127ef2ca59b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66" name="Shape 66"/>
        <p:cNvGrpSpPr/>
        <p:nvPr/>
      </p:nvGrpSpPr>
      <p:grpSpPr>
        <a:xfrm>
          <a:off x="0" y="0"/>
          <a:ext cx="0" cy="0"/>
          <a:chOff x="0" y="0"/>
          <a:chExt cx="0" cy="0"/>
        </a:xfrm>
      </p:grpSpPr>
      <p:sp>
        <p:nvSpPr>
          <p:cNvPr id="67" name="Google Shape;67;p1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14"/>
          <p:cNvGrpSpPr/>
          <p:nvPr/>
        </p:nvGrpSpPr>
        <p:grpSpPr>
          <a:xfrm>
            <a:off x="255200" y="592"/>
            <a:ext cx="2250363" cy="1044300"/>
            <a:chOff x="255200" y="592"/>
            <a:chExt cx="2250363" cy="1044300"/>
          </a:xfrm>
        </p:grpSpPr>
        <p:sp>
          <p:nvSpPr>
            <p:cNvPr id="72" name="Google Shape;72;p1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4"/>
          <p:cNvGrpSpPr/>
          <p:nvPr/>
        </p:nvGrpSpPr>
        <p:grpSpPr>
          <a:xfrm>
            <a:off x="905395" y="592"/>
            <a:ext cx="2250363" cy="1044300"/>
            <a:chOff x="905395" y="592"/>
            <a:chExt cx="2250363" cy="1044300"/>
          </a:xfrm>
        </p:grpSpPr>
        <p:sp>
          <p:nvSpPr>
            <p:cNvPr id="76" name="Google Shape;76;p1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14"/>
          <p:cNvGrpSpPr/>
          <p:nvPr/>
        </p:nvGrpSpPr>
        <p:grpSpPr>
          <a:xfrm>
            <a:off x="7057468" y="5088"/>
            <a:ext cx="1851282" cy="752108"/>
            <a:chOff x="6917201" y="0"/>
            <a:chExt cx="2227777" cy="863400"/>
          </a:xfrm>
        </p:grpSpPr>
        <p:sp>
          <p:nvSpPr>
            <p:cNvPr id="80" name="Google Shape;80;p1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14"/>
          <p:cNvGrpSpPr/>
          <p:nvPr/>
        </p:nvGrpSpPr>
        <p:grpSpPr>
          <a:xfrm>
            <a:off x="6553032" y="4217852"/>
            <a:ext cx="2389068" cy="925737"/>
            <a:chOff x="6917201" y="0"/>
            <a:chExt cx="2227777" cy="863400"/>
          </a:xfrm>
        </p:grpSpPr>
        <p:sp>
          <p:nvSpPr>
            <p:cNvPr id="84" name="Google Shape;84;p1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4"/>
          <p:cNvGrpSpPr/>
          <p:nvPr/>
        </p:nvGrpSpPr>
        <p:grpSpPr>
          <a:xfrm>
            <a:off x="199149" y="4055652"/>
            <a:ext cx="2795414" cy="1083308"/>
            <a:chOff x="6917201" y="0"/>
            <a:chExt cx="2227777" cy="863400"/>
          </a:xfrm>
        </p:grpSpPr>
        <p:sp>
          <p:nvSpPr>
            <p:cNvPr id="88" name="Google Shape;88;p1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92" name="Google Shape;92;p14"/>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93" name="Google Shape;93;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94" name="Shape 94"/>
        <p:cNvGrpSpPr/>
        <p:nvPr/>
      </p:nvGrpSpPr>
      <p:grpSpPr>
        <a:xfrm>
          <a:off x="0" y="0"/>
          <a:ext cx="0" cy="0"/>
          <a:chOff x="0" y="0"/>
          <a:chExt cx="0" cy="0"/>
        </a:xfrm>
      </p:grpSpPr>
      <p:sp>
        <p:nvSpPr>
          <p:cNvPr id="95" name="Google Shape;95;p1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5"/>
          <p:cNvGrpSpPr/>
          <p:nvPr/>
        </p:nvGrpSpPr>
        <p:grpSpPr>
          <a:xfrm>
            <a:off x="5594191" y="3961115"/>
            <a:ext cx="2910145" cy="1182340"/>
            <a:chOff x="6917201" y="0"/>
            <a:chExt cx="2227777" cy="863400"/>
          </a:xfrm>
        </p:grpSpPr>
        <p:sp>
          <p:nvSpPr>
            <p:cNvPr id="97" name="Google Shape;97;p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15"/>
          <p:cNvGrpSpPr/>
          <p:nvPr/>
        </p:nvGrpSpPr>
        <p:grpSpPr>
          <a:xfrm>
            <a:off x="199149" y="2"/>
            <a:ext cx="2795414" cy="1083308"/>
            <a:chOff x="6917201" y="0"/>
            <a:chExt cx="2227777" cy="863400"/>
          </a:xfrm>
        </p:grpSpPr>
        <p:sp>
          <p:nvSpPr>
            <p:cNvPr id="101" name="Google Shape;101;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105" name="Google Shape;105;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06" name="Shape 106"/>
        <p:cNvGrpSpPr/>
        <p:nvPr/>
      </p:nvGrpSpPr>
      <p:grpSpPr>
        <a:xfrm>
          <a:off x="0" y="0"/>
          <a:ext cx="0" cy="0"/>
          <a:chOff x="0" y="0"/>
          <a:chExt cx="0" cy="0"/>
        </a:xfrm>
      </p:grpSpPr>
      <p:sp>
        <p:nvSpPr>
          <p:cNvPr id="107" name="Google Shape;107;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1" name="Google Shape;111;p16"/>
          <p:cNvSpPr txBox="1"/>
          <p:nvPr>
            <p:ph idx="1" type="body"/>
          </p:nvPr>
        </p:nvSpPr>
        <p:spPr>
          <a:xfrm>
            <a:off x="819150" y="1318925"/>
            <a:ext cx="7505700" cy="3119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2" name="Google Shape;112;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13" name="Shape 113"/>
        <p:cNvGrpSpPr/>
        <p:nvPr/>
      </p:nvGrpSpPr>
      <p:grpSpPr>
        <a:xfrm>
          <a:off x="0" y="0"/>
          <a:ext cx="0" cy="0"/>
          <a:chOff x="0" y="0"/>
          <a:chExt cx="0" cy="0"/>
        </a:xfrm>
      </p:grpSpPr>
      <p:sp>
        <p:nvSpPr>
          <p:cNvPr id="114" name="Google Shape;114;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ph type="title"/>
          </p:nvPr>
        </p:nvSpPr>
        <p:spPr>
          <a:xfrm>
            <a:off x="743950" y="4997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8" name="Google Shape;118;p17"/>
          <p:cNvSpPr txBox="1"/>
          <p:nvPr>
            <p:ph idx="1" type="body"/>
          </p:nvPr>
        </p:nvSpPr>
        <p:spPr>
          <a:xfrm>
            <a:off x="819150" y="1454300"/>
            <a:ext cx="3686100" cy="298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9" name="Google Shape;119;p17"/>
          <p:cNvSpPr txBox="1"/>
          <p:nvPr>
            <p:ph idx="2" type="body"/>
          </p:nvPr>
        </p:nvSpPr>
        <p:spPr>
          <a:xfrm>
            <a:off x="4638675" y="1550700"/>
            <a:ext cx="3686100" cy="2888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0" name="Google Shape;120;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21" name="Shape 121"/>
        <p:cNvGrpSpPr/>
        <p:nvPr/>
      </p:nvGrpSpPr>
      <p:grpSpPr>
        <a:xfrm>
          <a:off x="0" y="0"/>
          <a:ext cx="0" cy="0"/>
          <a:chOff x="0" y="0"/>
          <a:chExt cx="0" cy="0"/>
        </a:xfrm>
      </p:grpSpPr>
      <p:sp>
        <p:nvSpPr>
          <p:cNvPr id="122" name="Google Shape;122;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txBox="1"/>
          <p:nvPr>
            <p:ph type="title"/>
          </p:nvPr>
        </p:nvSpPr>
        <p:spPr>
          <a:xfrm>
            <a:off x="819150" y="51475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6" name="Google Shape;126;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27" name="Shape 127"/>
        <p:cNvGrpSpPr/>
        <p:nvPr/>
      </p:nvGrpSpPr>
      <p:grpSpPr>
        <a:xfrm>
          <a:off x="0" y="0"/>
          <a:ext cx="0" cy="0"/>
          <a:chOff x="0" y="0"/>
          <a:chExt cx="0" cy="0"/>
        </a:xfrm>
      </p:grpSpPr>
      <p:sp>
        <p:nvSpPr>
          <p:cNvPr id="128" name="Google Shape;128;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txBox="1"/>
          <p:nvPr>
            <p:ph type="title"/>
          </p:nvPr>
        </p:nvSpPr>
        <p:spPr>
          <a:xfrm>
            <a:off x="830700" y="439525"/>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2" name="Google Shape;132;p19"/>
          <p:cNvSpPr txBox="1"/>
          <p:nvPr>
            <p:ph idx="1" type="body"/>
          </p:nvPr>
        </p:nvSpPr>
        <p:spPr>
          <a:xfrm>
            <a:off x="830700" y="1897725"/>
            <a:ext cx="3709200" cy="2541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3" name="Google Shape;133;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34" name="Shape 134"/>
        <p:cNvGrpSpPr/>
        <p:nvPr/>
      </p:nvGrpSpPr>
      <p:grpSpPr>
        <a:xfrm>
          <a:off x="0" y="0"/>
          <a:ext cx="0" cy="0"/>
          <a:chOff x="0" y="0"/>
          <a:chExt cx="0" cy="0"/>
        </a:xfrm>
      </p:grpSpPr>
      <p:sp>
        <p:nvSpPr>
          <p:cNvPr id="135" name="Google Shape;135;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20"/>
          <p:cNvGrpSpPr/>
          <p:nvPr/>
        </p:nvGrpSpPr>
        <p:grpSpPr>
          <a:xfrm>
            <a:off x="255991" y="-118"/>
            <a:ext cx="2251347" cy="1043408"/>
            <a:chOff x="3961956" y="4383950"/>
            <a:chExt cx="1160548" cy="548700"/>
          </a:xfrm>
        </p:grpSpPr>
        <p:sp>
          <p:nvSpPr>
            <p:cNvPr id="138" name="Google Shape;138;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0"/>
          <p:cNvGrpSpPr/>
          <p:nvPr/>
        </p:nvGrpSpPr>
        <p:grpSpPr>
          <a:xfrm>
            <a:off x="34934" y="4522125"/>
            <a:ext cx="1593306" cy="617072"/>
            <a:chOff x="6917201" y="0"/>
            <a:chExt cx="2227777" cy="863400"/>
          </a:xfrm>
        </p:grpSpPr>
        <p:sp>
          <p:nvSpPr>
            <p:cNvPr id="143" name="Google Shape;143;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20"/>
          <p:cNvGrpSpPr/>
          <p:nvPr/>
        </p:nvGrpSpPr>
        <p:grpSpPr>
          <a:xfrm>
            <a:off x="5886353" y="1243"/>
            <a:ext cx="3257455" cy="1261514"/>
            <a:chOff x="6917201" y="0"/>
            <a:chExt cx="2227777" cy="863400"/>
          </a:xfrm>
        </p:grpSpPr>
        <p:sp>
          <p:nvSpPr>
            <p:cNvPr id="147" name="Google Shape;147;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0"/>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51" name="Google Shape;151;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52" name="Shape 152"/>
        <p:cNvGrpSpPr/>
        <p:nvPr/>
      </p:nvGrpSpPr>
      <p:grpSpPr>
        <a:xfrm>
          <a:off x="0" y="0"/>
          <a:ext cx="0" cy="0"/>
          <a:chOff x="0" y="0"/>
          <a:chExt cx="0" cy="0"/>
        </a:xfrm>
      </p:grpSpPr>
      <p:sp>
        <p:nvSpPr>
          <p:cNvPr id="153" name="Google Shape;153;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txBox="1"/>
          <p:nvPr>
            <p:ph type="title"/>
          </p:nvPr>
        </p:nvSpPr>
        <p:spPr>
          <a:xfrm>
            <a:off x="819150" y="499675"/>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7" name="Google Shape;157;p21"/>
          <p:cNvSpPr txBox="1"/>
          <p:nvPr>
            <p:ph idx="1" type="subTitle"/>
          </p:nvPr>
        </p:nvSpPr>
        <p:spPr>
          <a:xfrm>
            <a:off x="819150" y="1204675"/>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58" name="Google Shape;158;p21"/>
          <p:cNvSpPr txBox="1"/>
          <p:nvPr>
            <p:ph idx="2" type="body"/>
          </p:nvPr>
        </p:nvSpPr>
        <p:spPr>
          <a:xfrm>
            <a:off x="819150" y="1790775"/>
            <a:ext cx="5859900" cy="2771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9" name="Google Shape;159;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60" name="Shape 160"/>
        <p:cNvGrpSpPr/>
        <p:nvPr/>
      </p:nvGrpSpPr>
      <p:grpSpPr>
        <a:xfrm>
          <a:off x="0" y="0"/>
          <a:ext cx="0" cy="0"/>
          <a:chOff x="0" y="0"/>
          <a:chExt cx="0" cy="0"/>
        </a:xfrm>
      </p:grpSpPr>
      <p:sp>
        <p:nvSpPr>
          <p:cNvPr id="161" name="Google Shape;161;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65" name="Google Shape;165;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66" name="Shape 166"/>
        <p:cNvGrpSpPr/>
        <p:nvPr/>
      </p:nvGrpSpPr>
      <p:grpSpPr>
        <a:xfrm>
          <a:off x="0" y="0"/>
          <a:ext cx="0" cy="0"/>
          <a:chOff x="0" y="0"/>
          <a:chExt cx="0" cy="0"/>
        </a:xfrm>
      </p:grpSpPr>
      <p:sp>
        <p:nvSpPr>
          <p:cNvPr id="167" name="Google Shape;167;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3"/>
          <p:cNvGrpSpPr/>
          <p:nvPr/>
        </p:nvGrpSpPr>
        <p:grpSpPr>
          <a:xfrm>
            <a:off x="5959222" y="4119576"/>
            <a:ext cx="2520952" cy="1024165"/>
            <a:chOff x="6917201" y="0"/>
            <a:chExt cx="2227777" cy="863400"/>
          </a:xfrm>
        </p:grpSpPr>
        <p:sp>
          <p:nvSpPr>
            <p:cNvPr id="169" name="Google Shape;169;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23"/>
          <p:cNvGrpSpPr/>
          <p:nvPr/>
        </p:nvGrpSpPr>
        <p:grpSpPr>
          <a:xfrm>
            <a:off x="199149" y="2"/>
            <a:ext cx="2795414" cy="1083308"/>
            <a:chOff x="6917201" y="0"/>
            <a:chExt cx="2227777" cy="863400"/>
          </a:xfrm>
        </p:grpSpPr>
        <p:sp>
          <p:nvSpPr>
            <p:cNvPr id="173" name="Google Shape;173;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3"/>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77" name="Google Shape;177;p23"/>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78" name="Google Shape;178;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 name="Shape 179"/>
        <p:cNvGrpSpPr/>
        <p:nvPr/>
      </p:nvGrpSpPr>
      <p:grpSpPr>
        <a:xfrm>
          <a:off x="0" y="0"/>
          <a:ext cx="0" cy="0"/>
          <a:chOff x="0" y="0"/>
          <a:chExt cx="0" cy="0"/>
        </a:xfrm>
      </p:grpSpPr>
      <p:sp>
        <p:nvSpPr>
          <p:cNvPr id="180" name="Google Shape;180;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40275" y="41926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None/>
              <a:defRPr sz="2400"/>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Nunito"/>
              <a:buNone/>
              <a:defRPr b="1" sz="3600">
                <a:solidFill>
                  <a:schemeClr val="accent1"/>
                </a:solidFill>
                <a:latin typeface="Nunito"/>
                <a:ea typeface="Nunito"/>
                <a:cs typeface="Nunito"/>
                <a:sym typeface="Nunito"/>
              </a:defRPr>
            </a:lvl1pPr>
            <a:lvl2pPr lvl="1" rtl="0">
              <a:spcBef>
                <a:spcPts val="0"/>
              </a:spcBef>
              <a:spcAft>
                <a:spcPts val="0"/>
              </a:spcAft>
              <a:buClr>
                <a:schemeClr val="accent1"/>
              </a:buClr>
              <a:buSzPts val="3600"/>
              <a:buFont typeface="Nunito"/>
              <a:buNone/>
              <a:defRPr b="1" sz="3600">
                <a:solidFill>
                  <a:schemeClr val="accent1"/>
                </a:solidFill>
                <a:latin typeface="Nunito"/>
                <a:ea typeface="Nunito"/>
                <a:cs typeface="Nunito"/>
                <a:sym typeface="Nunito"/>
              </a:defRPr>
            </a:lvl2pPr>
            <a:lvl3pPr lvl="2" rtl="0">
              <a:spcBef>
                <a:spcPts val="0"/>
              </a:spcBef>
              <a:spcAft>
                <a:spcPts val="0"/>
              </a:spcAft>
              <a:buClr>
                <a:schemeClr val="accent1"/>
              </a:buClr>
              <a:buSzPts val="3600"/>
              <a:buFont typeface="Nunito"/>
              <a:buNone/>
              <a:defRPr b="1" sz="3600">
                <a:solidFill>
                  <a:schemeClr val="accent1"/>
                </a:solidFill>
                <a:latin typeface="Nunito"/>
                <a:ea typeface="Nunito"/>
                <a:cs typeface="Nunito"/>
                <a:sym typeface="Nunito"/>
              </a:defRPr>
            </a:lvl3pPr>
            <a:lvl4pPr lvl="3" rtl="0">
              <a:spcBef>
                <a:spcPts val="0"/>
              </a:spcBef>
              <a:spcAft>
                <a:spcPts val="0"/>
              </a:spcAft>
              <a:buClr>
                <a:schemeClr val="accent1"/>
              </a:buClr>
              <a:buSzPts val="3600"/>
              <a:buFont typeface="Nunito"/>
              <a:buNone/>
              <a:defRPr b="1" sz="3600">
                <a:solidFill>
                  <a:schemeClr val="accent1"/>
                </a:solidFill>
                <a:latin typeface="Nunito"/>
                <a:ea typeface="Nunito"/>
                <a:cs typeface="Nunito"/>
                <a:sym typeface="Nunito"/>
              </a:defRPr>
            </a:lvl4pPr>
            <a:lvl5pPr lvl="4" rtl="0">
              <a:spcBef>
                <a:spcPts val="0"/>
              </a:spcBef>
              <a:spcAft>
                <a:spcPts val="0"/>
              </a:spcAft>
              <a:buClr>
                <a:schemeClr val="accent1"/>
              </a:buClr>
              <a:buSzPts val="3600"/>
              <a:buFont typeface="Nunito"/>
              <a:buNone/>
              <a:defRPr b="1" sz="3600">
                <a:solidFill>
                  <a:schemeClr val="accent1"/>
                </a:solidFill>
                <a:latin typeface="Nunito"/>
                <a:ea typeface="Nunito"/>
                <a:cs typeface="Nunito"/>
                <a:sym typeface="Nunito"/>
              </a:defRPr>
            </a:lvl5pPr>
            <a:lvl6pPr lvl="5" rtl="0">
              <a:spcBef>
                <a:spcPts val="0"/>
              </a:spcBef>
              <a:spcAft>
                <a:spcPts val="0"/>
              </a:spcAft>
              <a:buClr>
                <a:schemeClr val="accent1"/>
              </a:buClr>
              <a:buSzPts val="3600"/>
              <a:buFont typeface="Nunito"/>
              <a:buNone/>
              <a:defRPr b="1" sz="3600">
                <a:solidFill>
                  <a:schemeClr val="accent1"/>
                </a:solidFill>
                <a:latin typeface="Nunito"/>
                <a:ea typeface="Nunito"/>
                <a:cs typeface="Nunito"/>
                <a:sym typeface="Nunito"/>
              </a:defRPr>
            </a:lvl6pPr>
            <a:lvl7pPr lvl="6" rtl="0">
              <a:spcBef>
                <a:spcPts val="0"/>
              </a:spcBef>
              <a:spcAft>
                <a:spcPts val="0"/>
              </a:spcAft>
              <a:buClr>
                <a:schemeClr val="accent1"/>
              </a:buClr>
              <a:buSzPts val="3600"/>
              <a:buFont typeface="Nunito"/>
              <a:buNone/>
              <a:defRPr b="1" sz="3600">
                <a:solidFill>
                  <a:schemeClr val="accent1"/>
                </a:solidFill>
                <a:latin typeface="Nunito"/>
                <a:ea typeface="Nunito"/>
                <a:cs typeface="Nunito"/>
                <a:sym typeface="Nunito"/>
              </a:defRPr>
            </a:lvl7pPr>
            <a:lvl8pPr lvl="7" rtl="0">
              <a:spcBef>
                <a:spcPts val="0"/>
              </a:spcBef>
              <a:spcAft>
                <a:spcPts val="0"/>
              </a:spcAft>
              <a:buClr>
                <a:schemeClr val="accent1"/>
              </a:buClr>
              <a:buSzPts val="3600"/>
              <a:buFont typeface="Nunito"/>
              <a:buNone/>
              <a:defRPr b="1" sz="3600">
                <a:solidFill>
                  <a:schemeClr val="accent1"/>
                </a:solidFill>
                <a:latin typeface="Nunito"/>
                <a:ea typeface="Nunito"/>
                <a:cs typeface="Nunito"/>
                <a:sym typeface="Nunito"/>
              </a:defRPr>
            </a:lvl8pPr>
            <a:lvl9pPr lvl="8" rtl="0">
              <a:spcBef>
                <a:spcPts val="0"/>
              </a:spcBef>
              <a:spcAft>
                <a:spcPts val="0"/>
              </a:spcAft>
              <a:buClr>
                <a:schemeClr val="accent1"/>
              </a:buClr>
              <a:buSzPts val="3600"/>
              <a:buFont typeface="Nunito"/>
              <a:buNone/>
              <a:defRPr b="1" sz="3600">
                <a:solidFill>
                  <a:schemeClr val="accent1"/>
                </a:solidFill>
                <a:latin typeface="Nunito"/>
                <a:ea typeface="Nunito"/>
                <a:cs typeface="Nunito"/>
                <a:sym typeface="Nunito"/>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64" name="Google Shape;64;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65" name="Google Shape;65;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1.png"/><Relationship Id="rId11" Type="http://schemas.openxmlformats.org/officeDocument/2006/relationships/image" Target="../media/image29.png"/><Relationship Id="rId10" Type="http://schemas.openxmlformats.org/officeDocument/2006/relationships/image" Target="../media/image31.png"/><Relationship Id="rId12" Type="http://schemas.openxmlformats.org/officeDocument/2006/relationships/image" Target="../media/image25.png"/><Relationship Id="rId9"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5.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0.png"/><Relationship Id="rId4" Type="http://schemas.openxmlformats.org/officeDocument/2006/relationships/image" Target="../media/image68.png"/><Relationship Id="rId5"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62.png"/><Relationship Id="rId5"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6.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3.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9.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8.png"/><Relationship Id="rId4" Type="http://schemas.openxmlformats.org/officeDocument/2006/relationships/image" Target="../media/image76.png"/><Relationship Id="rId5"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85.png"/><Relationship Id="rId5"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1.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93.png"/><Relationship Id="rId4" Type="http://schemas.openxmlformats.org/officeDocument/2006/relationships/image" Target="../media/image92.png"/><Relationship Id="rId5"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94.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0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95.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9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 Id="rId3" Type="http://schemas.openxmlformats.org/officeDocument/2006/relationships/image" Target="../media/image100.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106.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0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 Id="rId3" Type="http://schemas.openxmlformats.org/officeDocument/2006/relationships/image" Target="../media/image108.png"/><Relationship Id="rId4" Type="http://schemas.openxmlformats.org/officeDocument/2006/relationships/image" Target="../media/image114.png"/><Relationship Id="rId5" Type="http://schemas.openxmlformats.org/officeDocument/2006/relationships/image" Target="../media/image110.png"/><Relationship Id="rId6" Type="http://schemas.openxmlformats.org/officeDocument/2006/relationships/image" Target="../media/image1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12.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109.png"/><Relationship Id="rId4" Type="http://schemas.openxmlformats.org/officeDocument/2006/relationships/image" Target="../media/image117.png"/><Relationship Id="rId5" Type="http://schemas.openxmlformats.org/officeDocument/2006/relationships/image" Target="../media/image125.png"/><Relationship Id="rId6" Type="http://schemas.openxmlformats.org/officeDocument/2006/relationships/image" Target="../media/image120.png"/><Relationship Id="rId7" Type="http://schemas.openxmlformats.org/officeDocument/2006/relationships/image" Target="../media/image119.png"/><Relationship Id="rId8" Type="http://schemas.openxmlformats.org/officeDocument/2006/relationships/image" Target="../media/image1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15.png"/><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1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28.png"/><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1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27.png"/><Relationship Id="rId4" Type="http://schemas.openxmlformats.org/officeDocument/2006/relationships/image" Target="../media/image129.png"/><Relationship Id="rId5" Type="http://schemas.openxmlformats.org/officeDocument/2006/relationships/image" Target="../media/image135.png"/><Relationship Id="rId6" Type="http://schemas.openxmlformats.org/officeDocument/2006/relationships/image" Target="../media/image1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37.png"/><Relationship Id="rId4" Type="http://schemas.openxmlformats.org/officeDocument/2006/relationships/image" Target="../media/image134.png"/><Relationship Id="rId5" Type="http://schemas.openxmlformats.org/officeDocument/2006/relationships/image" Target="../media/image142.png"/><Relationship Id="rId6" Type="http://schemas.openxmlformats.org/officeDocument/2006/relationships/image" Target="../media/image1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38.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1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26.png"/><Relationship Id="rId4" Type="http://schemas.openxmlformats.org/officeDocument/2006/relationships/image" Target="../media/image1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hyperlink" Target="https://www.investopedia.com/terms/c/creditcard.asp" TargetMode="External"/><Relationship Id="rId4" Type="http://schemas.openxmlformats.org/officeDocument/2006/relationships/hyperlink" Target="https://mint.intuit.com/blog/planning/credit-card-fraud-statistics/" TargetMode="External"/><Relationship Id="rId5" Type="http://schemas.openxmlformats.org/officeDocument/2006/relationships/hyperlink" Target="https://www.kaggle.com/"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hyperlink" Target="https://scikit-learn.org/"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25"/>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2880">
                <a:latin typeface="Nunito"/>
                <a:ea typeface="Nunito"/>
                <a:cs typeface="Nunito"/>
                <a:sym typeface="Nunito"/>
              </a:rPr>
              <a:t>Penerapan Extreme Gradient Boosting (XGBoost) dengan SMOTE untuk Deteksi Penipuan Kartu Kredit</a:t>
            </a:r>
            <a:endParaRPr sz="2880">
              <a:latin typeface="Nunito"/>
              <a:ea typeface="Nunito"/>
              <a:cs typeface="Nunito"/>
              <a:sym typeface="Nunito"/>
            </a:endParaRPr>
          </a:p>
        </p:txBody>
      </p:sp>
      <p:sp>
        <p:nvSpPr>
          <p:cNvPr id="186" name="Google Shape;186;p25"/>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100">
                <a:latin typeface="Nunito"/>
                <a:ea typeface="Nunito"/>
                <a:cs typeface="Nunito"/>
                <a:sym typeface="Nunito"/>
              </a:rPr>
              <a:t>1118049 Nicholas Anthony Suhartono</a:t>
            </a:r>
            <a:endParaRPr sz="2100">
              <a:latin typeface="Nunito"/>
              <a:ea typeface="Nunito"/>
              <a:cs typeface="Nunito"/>
              <a:sym typeface="Nunito"/>
            </a:endParaRPr>
          </a:p>
        </p:txBody>
      </p:sp>
      <p:pic>
        <p:nvPicPr>
          <p:cNvPr descr="Hasil gambar untuk logo ithb" id="187" name="Google Shape;187;p25"/>
          <p:cNvPicPr preferRelativeResize="0"/>
          <p:nvPr/>
        </p:nvPicPr>
        <p:blipFill rotWithShape="1">
          <a:blip r:embed="rId3">
            <a:alphaModFix/>
          </a:blip>
          <a:srcRect b="0" l="0" r="0" t="0"/>
          <a:stretch/>
        </p:blipFill>
        <p:spPr>
          <a:xfrm>
            <a:off x="7389125" y="4257725"/>
            <a:ext cx="1379800" cy="708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6" name="Shape 246"/>
        <p:cNvGrpSpPr/>
        <p:nvPr/>
      </p:nvGrpSpPr>
      <p:grpSpPr>
        <a:xfrm>
          <a:off x="0" y="0"/>
          <a:ext cx="0" cy="0"/>
          <a:chOff x="0" y="0"/>
          <a:chExt cx="0" cy="0"/>
        </a:xfrm>
      </p:grpSpPr>
      <p:sp>
        <p:nvSpPr>
          <p:cNvPr id="247" name="Google Shape;247;p34"/>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Landasan Teori</a:t>
            </a:r>
            <a:endParaRPr/>
          </a:p>
        </p:txBody>
      </p:sp>
      <p:sp>
        <p:nvSpPr>
          <p:cNvPr id="248" name="Google Shape;248;p34"/>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2" name="Shape 252"/>
        <p:cNvGrpSpPr/>
        <p:nvPr/>
      </p:nvGrpSpPr>
      <p:grpSpPr>
        <a:xfrm>
          <a:off x="0" y="0"/>
          <a:ext cx="0" cy="0"/>
          <a:chOff x="0" y="0"/>
          <a:chExt cx="0" cy="0"/>
        </a:xfrm>
      </p:grpSpPr>
      <p:sp>
        <p:nvSpPr>
          <p:cNvPr id="253" name="Google Shape;253;p35"/>
          <p:cNvSpPr txBox="1"/>
          <p:nvPr>
            <p:ph type="title"/>
          </p:nvPr>
        </p:nvSpPr>
        <p:spPr>
          <a:xfrm>
            <a:off x="3600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Decision Tree</a:t>
            </a:r>
            <a:endParaRPr/>
          </a:p>
        </p:txBody>
      </p:sp>
      <p:sp>
        <p:nvSpPr>
          <p:cNvPr id="254" name="Google Shape;254;p35"/>
          <p:cNvSpPr txBox="1"/>
          <p:nvPr>
            <p:ph idx="1" type="body"/>
          </p:nvPr>
        </p:nvSpPr>
        <p:spPr>
          <a:xfrm>
            <a:off x="360000" y="1152475"/>
            <a:ext cx="8520600" cy="356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Nunito"/>
              <a:buChar char="●"/>
            </a:pPr>
            <a:r>
              <a:rPr i="1" lang="en-GB">
                <a:latin typeface="Nunito"/>
                <a:ea typeface="Nunito"/>
                <a:cs typeface="Nunito"/>
                <a:sym typeface="Nunito"/>
              </a:rPr>
              <a:t>Decision Tree </a:t>
            </a:r>
            <a:r>
              <a:rPr lang="en-GB">
                <a:latin typeface="Nunito"/>
                <a:ea typeface="Nunito"/>
                <a:cs typeface="Nunito"/>
                <a:sym typeface="Nunito"/>
              </a:rPr>
              <a:t>(DT) merupakan algoritme </a:t>
            </a:r>
            <a:r>
              <a:rPr i="1" lang="en-GB">
                <a:latin typeface="Nunito"/>
                <a:ea typeface="Nunito"/>
                <a:cs typeface="Nunito"/>
                <a:sym typeface="Nunito"/>
              </a:rPr>
              <a:t>machine learning </a:t>
            </a:r>
            <a:r>
              <a:rPr lang="en-GB">
                <a:latin typeface="Nunito"/>
                <a:ea typeface="Nunito"/>
                <a:cs typeface="Nunito"/>
                <a:sym typeface="Nunito"/>
              </a:rPr>
              <a:t>yang mampu melakukan klasifikasi dan regresi</a:t>
            </a:r>
            <a:endParaRPr>
              <a:latin typeface="Nunito"/>
              <a:ea typeface="Nunito"/>
              <a:cs typeface="Nunito"/>
              <a:sym typeface="Nunito"/>
            </a:endParaRPr>
          </a:p>
          <a:p>
            <a:pPr indent="-342900" lvl="0" marL="457200" rtl="0" algn="l">
              <a:spcBef>
                <a:spcPts val="0"/>
              </a:spcBef>
              <a:spcAft>
                <a:spcPts val="0"/>
              </a:spcAft>
              <a:buSzPts val="1800"/>
              <a:buFont typeface="Nunito"/>
              <a:buChar char="●"/>
            </a:pPr>
            <a:r>
              <a:rPr lang="en-GB">
                <a:latin typeface="Nunito"/>
                <a:ea typeface="Nunito"/>
                <a:cs typeface="Nunito"/>
                <a:sym typeface="Nunito"/>
              </a:rPr>
              <a:t>Algoritme ini merupakan komponen fundamental untuk algoritme Random Forest, Gradient Boost, dan XGBoost</a:t>
            </a:r>
            <a:endParaRPr>
              <a:latin typeface="Nunito"/>
              <a:ea typeface="Nunito"/>
              <a:cs typeface="Nunito"/>
              <a:sym typeface="Nunito"/>
            </a:endParaRPr>
          </a:p>
          <a:p>
            <a:pPr indent="-342900" lvl="0" marL="457200" rtl="0" algn="l">
              <a:spcBef>
                <a:spcPts val="0"/>
              </a:spcBef>
              <a:spcAft>
                <a:spcPts val="0"/>
              </a:spcAft>
              <a:buSzPts val="1800"/>
              <a:buFont typeface="Nunito"/>
              <a:buChar char="●"/>
            </a:pPr>
            <a:r>
              <a:rPr lang="en-GB">
                <a:latin typeface="Nunito"/>
                <a:ea typeface="Nunito"/>
                <a:cs typeface="Nunito"/>
                <a:sym typeface="Nunito"/>
              </a:rPr>
              <a:t>DT terdiri dari simpul (node) yang membentuk sebuah pohon</a:t>
            </a:r>
            <a:endParaRPr>
              <a:latin typeface="Nunito"/>
              <a:ea typeface="Nunito"/>
              <a:cs typeface="Nunito"/>
              <a:sym typeface="Nunito"/>
            </a:endParaRPr>
          </a:p>
          <a:p>
            <a:pPr indent="-342900" lvl="0" marL="457200" rtl="0" algn="l">
              <a:spcBef>
                <a:spcPts val="0"/>
              </a:spcBef>
              <a:spcAft>
                <a:spcPts val="0"/>
              </a:spcAft>
              <a:buSzPts val="1800"/>
              <a:buFont typeface="Nunito"/>
              <a:buChar char="●"/>
            </a:pPr>
            <a:r>
              <a:rPr lang="en-GB"/>
              <a:t>Salah satu kekurangan dari Decision Tree adalah cenderung untuk overfit yang berarti Decision Tree memiliki performa yang baik pada data latih namun kurang baik dengan data uji [11]</a:t>
            </a:r>
            <a:endParaRPr>
              <a:latin typeface="Nunito"/>
              <a:ea typeface="Nunito"/>
              <a:cs typeface="Nunito"/>
              <a:sym typeface="Nunito"/>
            </a:endParaRPr>
          </a:p>
          <a:p>
            <a:pPr indent="0" lvl="0" marL="0" rtl="0" algn="l">
              <a:spcBef>
                <a:spcPts val="1200"/>
              </a:spcBef>
              <a:spcAft>
                <a:spcPts val="1200"/>
              </a:spcAft>
              <a:buNone/>
            </a:pPr>
            <a:r>
              <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8" name="Shape 258"/>
        <p:cNvGrpSpPr/>
        <p:nvPr/>
      </p:nvGrpSpPr>
      <p:grpSpPr>
        <a:xfrm>
          <a:off x="0" y="0"/>
          <a:ext cx="0" cy="0"/>
          <a:chOff x="0" y="0"/>
          <a:chExt cx="0" cy="0"/>
        </a:xfrm>
      </p:grpSpPr>
      <p:sp>
        <p:nvSpPr>
          <p:cNvPr id="259" name="Google Shape;259;p36"/>
          <p:cNvSpPr txBox="1"/>
          <p:nvPr>
            <p:ph type="title"/>
          </p:nvPr>
        </p:nvSpPr>
        <p:spPr>
          <a:xfrm>
            <a:off x="3600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Decision Tree</a:t>
            </a:r>
            <a:endParaRPr/>
          </a:p>
        </p:txBody>
      </p:sp>
      <p:sp>
        <p:nvSpPr>
          <p:cNvPr id="260" name="Google Shape;260;p36"/>
          <p:cNvSpPr txBox="1"/>
          <p:nvPr>
            <p:ph idx="1" type="body"/>
          </p:nvPr>
        </p:nvSpPr>
        <p:spPr>
          <a:xfrm>
            <a:off x="360000" y="1142950"/>
            <a:ext cx="4725600" cy="3567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Nunito"/>
              <a:buChar char="●"/>
            </a:pPr>
            <a:r>
              <a:rPr i="1" lang="en-GB">
                <a:latin typeface="Nunito"/>
                <a:ea typeface="Nunito"/>
                <a:cs typeface="Nunito"/>
                <a:sym typeface="Nunito"/>
              </a:rPr>
              <a:t>Root node</a:t>
            </a:r>
            <a:r>
              <a:rPr lang="en-GB">
                <a:latin typeface="Nunito"/>
                <a:ea typeface="Nunito"/>
                <a:cs typeface="Nunito"/>
                <a:sym typeface="Nunito"/>
              </a:rPr>
              <a:t> atau simpul akar adalah node yang tidak memiliki cabang (</a:t>
            </a:r>
            <a:r>
              <a:rPr i="1" lang="en-GB">
                <a:latin typeface="Nunito"/>
                <a:ea typeface="Nunito"/>
                <a:cs typeface="Nunito"/>
                <a:sym typeface="Nunito"/>
              </a:rPr>
              <a:t>edge</a:t>
            </a:r>
            <a:r>
              <a:rPr lang="en-GB">
                <a:latin typeface="Nunito"/>
                <a:ea typeface="Nunito"/>
                <a:cs typeface="Nunito"/>
                <a:sym typeface="Nunito"/>
              </a:rPr>
              <a:t>) yang masuk ke dalam.</a:t>
            </a:r>
            <a:endParaRPr>
              <a:latin typeface="Nunito"/>
              <a:ea typeface="Nunito"/>
              <a:cs typeface="Nunito"/>
              <a:sym typeface="Nunito"/>
            </a:endParaRPr>
          </a:p>
          <a:p>
            <a:pPr indent="-342900" lvl="0" marL="457200" rtl="0" algn="l">
              <a:spcBef>
                <a:spcPts val="0"/>
              </a:spcBef>
              <a:spcAft>
                <a:spcPts val="0"/>
              </a:spcAft>
              <a:buSzPts val="1800"/>
              <a:buFont typeface="Nunito"/>
              <a:buChar char="●"/>
            </a:pPr>
            <a:r>
              <a:rPr i="1" lang="en-GB">
                <a:latin typeface="Nunito"/>
                <a:ea typeface="Nunito"/>
                <a:cs typeface="Nunito"/>
                <a:sym typeface="Nunito"/>
              </a:rPr>
              <a:t>Internal node</a:t>
            </a:r>
            <a:r>
              <a:rPr lang="en-GB">
                <a:latin typeface="Nunito"/>
                <a:ea typeface="Nunito"/>
                <a:cs typeface="Nunito"/>
                <a:sym typeface="Nunito"/>
              </a:rPr>
              <a:t> atau simpul dalam adalah </a:t>
            </a:r>
            <a:r>
              <a:rPr i="1" lang="en-GB">
                <a:latin typeface="Nunito"/>
                <a:ea typeface="Nunito"/>
                <a:cs typeface="Nunito"/>
                <a:sym typeface="Nunito"/>
              </a:rPr>
              <a:t>node</a:t>
            </a:r>
            <a:r>
              <a:rPr lang="en-GB">
                <a:latin typeface="Nunito"/>
                <a:ea typeface="Nunito"/>
                <a:cs typeface="Nunito"/>
                <a:sym typeface="Nunito"/>
              </a:rPr>
              <a:t> yang memiliki cabang keluar</a:t>
            </a:r>
            <a:endParaRPr>
              <a:latin typeface="Nunito"/>
              <a:ea typeface="Nunito"/>
              <a:cs typeface="Nunito"/>
              <a:sym typeface="Nunito"/>
            </a:endParaRPr>
          </a:p>
          <a:p>
            <a:pPr indent="-342900" lvl="0" marL="457200" rtl="0" algn="l">
              <a:spcBef>
                <a:spcPts val="0"/>
              </a:spcBef>
              <a:spcAft>
                <a:spcPts val="0"/>
              </a:spcAft>
              <a:buSzPts val="1800"/>
              <a:buFont typeface="Nunito"/>
              <a:buChar char="●"/>
            </a:pPr>
            <a:r>
              <a:rPr i="1" lang="en-GB">
                <a:latin typeface="Nunito"/>
                <a:ea typeface="Nunito"/>
                <a:cs typeface="Nunito"/>
                <a:sym typeface="Nunito"/>
              </a:rPr>
              <a:t>Leaf node</a:t>
            </a:r>
            <a:r>
              <a:rPr lang="en-GB">
                <a:latin typeface="Nunito"/>
                <a:ea typeface="Nunito"/>
                <a:cs typeface="Nunito"/>
                <a:sym typeface="Nunito"/>
              </a:rPr>
              <a:t> atau simpul daun adalah </a:t>
            </a:r>
            <a:r>
              <a:rPr i="1" lang="en-GB">
                <a:latin typeface="Nunito"/>
                <a:ea typeface="Nunito"/>
                <a:cs typeface="Nunito"/>
                <a:sym typeface="Nunito"/>
              </a:rPr>
              <a:t>node</a:t>
            </a:r>
            <a:r>
              <a:rPr lang="en-GB">
                <a:latin typeface="Nunito"/>
                <a:ea typeface="Nunito"/>
                <a:cs typeface="Nunito"/>
                <a:sym typeface="Nunito"/>
              </a:rPr>
              <a:t> yang tidak memiliki cabang keluar.</a:t>
            </a:r>
            <a:endParaRPr>
              <a:latin typeface="Nunito"/>
              <a:ea typeface="Nunito"/>
              <a:cs typeface="Nunito"/>
              <a:sym typeface="Nunito"/>
            </a:endParaRPr>
          </a:p>
          <a:p>
            <a:pPr indent="-342900" lvl="0" marL="457200" rtl="0" algn="l">
              <a:spcBef>
                <a:spcPts val="0"/>
              </a:spcBef>
              <a:spcAft>
                <a:spcPts val="0"/>
              </a:spcAft>
              <a:buSzPts val="1800"/>
              <a:buChar char="●"/>
            </a:pPr>
            <a:r>
              <a:rPr lang="en-GB"/>
              <a:t>M</a:t>
            </a:r>
            <a:r>
              <a:rPr lang="en-GB"/>
              <a:t>enentukan fitur yang akan dijadikan root node ataupun internal node menggunakan gini</a:t>
            </a:r>
            <a:endParaRPr/>
          </a:p>
        </p:txBody>
      </p:sp>
      <p:pic>
        <p:nvPicPr>
          <p:cNvPr id="261" name="Google Shape;261;p36"/>
          <p:cNvPicPr preferRelativeResize="0"/>
          <p:nvPr/>
        </p:nvPicPr>
        <p:blipFill>
          <a:blip r:embed="rId3">
            <a:alphaModFix/>
          </a:blip>
          <a:stretch>
            <a:fillRect/>
          </a:stretch>
        </p:blipFill>
        <p:spPr>
          <a:xfrm>
            <a:off x="5848275" y="227150"/>
            <a:ext cx="2956125" cy="2659100"/>
          </a:xfrm>
          <a:prstGeom prst="rect">
            <a:avLst/>
          </a:prstGeom>
          <a:noFill/>
          <a:ln>
            <a:noFill/>
          </a:ln>
        </p:spPr>
      </p:pic>
      <p:pic>
        <p:nvPicPr>
          <p:cNvPr id="262" name="Google Shape;262;p36"/>
          <p:cNvPicPr preferRelativeResize="0"/>
          <p:nvPr/>
        </p:nvPicPr>
        <p:blipFill>
          <a:blip r:embed="rId4">
            <a:alphaModFix/>
          </a:blip>
          <a:stretch>
            <a:fillRect/>
          </a:stretch>
        </p:blipFill>
        <p:spPr>
          <a:xfrm>
            <a:off x="5209425" y="3497850"/>
            <a:ext cx="3718800" cy="1212403"/>
          </a:xfrm>
          <a:prstGeom prst="rect">
            <a:avLst/>
          </a:prstGeom>
          <a:noFill/>
          <a:ln>
            <a:noFill/>
          </a:ln>
        </p:spPr>
      </p:pic>
      <p:sp>
        <p:nvSpPr>
          <p:cNvPr id="263" name="Google Shape;263;p36"/>
          <p:cNvSpPr txBox="1"/>
          <p:nvPr/>
        </p:nvSpPr>
        <p:spPr>
          <a:xfrm>
            <a:off x="5409788" y="2941525"/>
            <a:ext cx="3833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Nunito"/>
                <a:ea typeface="Nunito"/>
                <a:cs typeface="Nunito"/>
                <a:sym typeface="Nunito"/>
              </a:rPr>
              <a:t>Gambar 2.1</a:t>
            </a:r>
            <a:r>
              <a:rPr lang="en-GB" sz="1100">
                <a:latin typeface="Nunito"/>
                <a:ea typeface="Nunito"/>
                <a:cs typeface="Nunito"/>
                <a:sym typeface="Nunito"/>
              </a:rPr>
              <a:t> Ilustrasi Decision Tree untuk menentukan apakah kustomer akan merespons terhadap email marketing</a:t>
            </a:r>
            <a:endParaRPr sz="11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7" name="Shape 267"/>
        <p:cNvGrpSpPr/>
        <p:nvPr/>
      </p:nvGrpSpPr>
      <p:grpSpPr>
        <a:xfrm>
          <a:off x="0" y="0"/>
          <a:ext cx="0" cy="0"/>
          <a:chOff x="0" y="0"/>
          <a:chExt cx="0" cy="0"/>
        </a:xfrm>
      </p:grpSpPr>
      <p:sp>
        <p:nvSpPr>
          <p:cNvPr id="268" name="Google Shape;268;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Ensemble Learning</a:t>
            </a:r>
            <a:endParaRPr/>
          </a:p>
        </p:txBody>
      </p:sp>
      <p:sp>
        <p:nvSpPr>
          <p:cNvPr id="269" name="Google Shape;269;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Paradigma </a:t>
            </a:r>
            <a:r>
              <a:rPr i="1" lang="en-GB"/>
              <a:t>machine learning</a:t>
            </a:r>
            <a:r>
              <a:rPr lang="en-GB"/>
              <a:t> yang</a:t>
            </a:r>
            <a:r>
              <a:rPr lang="en-GB"/>
              <a:t> m</a:t>
            </a:r>
            <a:r>
              <a:rPr lang="en-GB"/>
              <a:t>enggabungkan prediksi dari berbagai model yang menghasilkan akurasi yang rendah </a:t>
            </a:r>
            <a:r>
              <a:rPr i="1" lang="en-GB"/>
              <a:t>weak learner</a:t>
            </a:r>
            <a:r>
              <a:rPr lang="en-GB"/>
              <a:t> untuk mendapatkan akurasi yang tinggi.</a:t>
            </a:r>
            <a:endParaRPr/>
          </a:p>
          <a:p>
            <a:pPr indent="-342900" lvl="0" marL="457200" rtl="0" algn="l">
              <a:spcBef>
                <a:spcPts val="0"/>
              </a:spcBef>
              <a:spcAft>
                <a:spcPts val="0"/>
              </a:spcAft>
              <a:buSzPts val="1800"/>
              <a:buChar char="●"/>
            </a:pPr>
            <a:r>
              <a:rPr lang="en-GB"/>
              <a:t>Salah satu contoh model </a:t>
            </a:r>
            <a:r>
              <a:rPr i="1" lang="en-GB"/>
              <a:t>weak learner</a:t>
            </a:r>
            <a:r>
              <a:rPr lang="en-GB"/>
              <a:t> yang biasanya digunakan adalah Decision Tree yang hanya melakukan beberapa split saja.</a:t>
            </a:r>
            <a:endParaRPr/>
          </a:p>
          <a:p>
            <a:pPr indent="-342900" lvl="0" marL="457200" rtl="0" algn="l">
              <a:spcBef>
                <a:spcPts val="0"/>
              </a:spcBef>
              <a:spcAft>
                <a:spcPts val="0"/>
              </a:spcAft>
              <a:buSzPts val="1800"/>
              <a:buChar char="●"/>
            </a:pPr>
            <a:r>
              <a:rPr lang="en-GB"/>
              <a:t>Kedalaman dari tree tersebut tidak sangat dalam</a:t>
            </a:r>
            <a:endParaRPr/>
          </a:p>
          <a:p>
            <a:pPr indent="-342900" lvl="0" marL="457200" rtl="0" algn="l">
              <a:spcBef>
                <a:spcPts val="0"/>
              </a:spcBef>
              <a:spcAft>
                <a:spcPts val="0"/>
              </a:spcAft>
              <a:buSzPts val="1800"/>
              <a:buChar char="●"/>
            </a:pPr>
            <a:r>
              <a:rPr lang="en-GB"/>
              <a:t>Memanfaatkan tree dengan jumlah yang banyak dan yang tidak identikal serta memiliki akurasi setidaknya lebih baik daripada menebak random guessing untuk memperoleh akurasi yang lebih baik</a:t>
            </a:r>
            <a:endParaRPr/>
          </a:p>
          <a:p>
            <a:pPr indent="-342900" lvl="0" marL="457200" rtl="0" algn="l">
              <a:spcBef>
                <a:spcPts val="0"/>
              </a:spcBef>
              <a:spcAft>
                <a:spcPts val="0"/>
              </a:spcAft>
              <a:buSzPts val="1800"/>
              <a:buChar char="●"/>
            </a:pPr>
            <a:r>
              <a:rPr lang="en-GB"/>
              <a:t>Terdapat 2 metode dasar dalam ensemble learning yaitu </a:t>
            </a:r>
            <a:r>
              <a:rPr i="1" lang="en-GB"/>
              <a:t>boosting</a:t>
            </a:r>
            <a:r>
              <a:rPr lang="en-GB"/>
              <a:t> dan </a:t>
            </a:r>
            <a:r>
              <a:rPr i="1" lang="en-GB"/>
              <a:t>bagging</a:t>
            </a:r>
            <a:r>
              <a:rPr lang="en-GB"/>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3" name="Shape 273"/>
        <p:cNvGrpSpPr/>
        <p:nvPr/>
      </p:nvGrpSpPr>
      <p:grpSpPr>
        <a:xfrm>
          <a:off x="0" y="0"/>
          <a:ext cx="0" cy="0"/>
          <a:chOff x="0" y="0"/>
          <a:chExt cx="0" cy="0"/>
        </a:xfrm>
      </p:grpSpPr>
      <p:sp>
        <p:nvSpPr>
          <p:cNvPr id="274" name="Google Shape;274;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Ensemble Learning - Bagging</a:t>
            </a:r>
            <a:endParaRPr/>
          </a:p>
        </p:txBody>
      </p:sp>
      <p:sp>
        <p:nvSpPr>
          <p:cNvPr id="275" name="Google Shape;275;p38"/>
          <p:cNvSpPr txBox="1"/>
          <p:nvPr>
            <p:ph idx="1" type="body"/>
          </p:nvPr>
        </p:nvSpPr>
        <p:spPr>
          <a:xfrm>
            <a:off x="311700" y="1152475"/>
            <a:ext cx="5730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i="1" lang="en-GB"/>
              <a:t>Bootstrap aggregating</a:t>
            </a:r>
            <a:r>
              <a:rPr lang="en-GB"/>
              <a:t> merupakan proses membuat </a:t>
            </a:r>
            <a:r>
              <a:rPr i="1" lang="en-GB"/>
              <a:t>copy</a:t>
            </a:r>
            <a:r>
              <a:rPr lang="en-GB"/>
              <a:t> data baru yang sedikit berbeda dari data latih, yang akan digunakan untuk membentuk </a:t>
            </a:r>
            <a:r>
              <a:rPr i="1" lang="en-GB"/>
              <a:t>weak learner.</a:t>
            </a:r>
            <a:endParaRPr/>
          </a:p>
          <a:p>
            <a:pPr indent="-342900" lvl="0" marL="457200" rtl="0" algn="l">
              <a:spcBef>
                <a:spcPts val="0"/>
              </a:spcBef>
              <a:spcAft>
                <a:spcPts val="0"/>
              </a:spcAft>
              <a:buSzPts val="1800"/>
              <a:buChar char="●"/>
            </a:pPr>
            <a:r>
              <a:rPr lang="en-GB"/>
              <a:t>Proses pelatihan </a:t>
            </a:r>
            <a:r>
              <a:rPr i="1" lang="en-GB"/>
              <a:t>bagging</a:t>
            </a:r>
            <a:r>
              <a:rPr lang="en-GB"/>
              <a:t> dapat berjalan bersamaan karena setiap </a:t>
            </a:r>
            <a:r>
              <a:rPr i="1" lang="en-GB"/>
              <a:t>learner</a:t>
            </a:r>
            <a:r>
              <a:rPr lang="en-GB"/>
              <a:t> dibangun secara independen.</a:t>
            </a:r>
            <a:endParaRPr/>
          </a:p>
          <a:p>
            <a:pPr indent="-342900" lvl="0" marL="457200" rtl="0" algn="l">
              <a:spcBef>
                <a:spcPts val="0"/>
              </a:spcBef>
              <a:spcAft>
                <a:spcPts val="0"/>
              </a:spcAft>
              <a:buSzPts val="1800"/>
              <a:buChar char="●"/>
            </a:pPr>
            <a:r>
              <a:rPr lang="en-GB"/>
              <a:t>Hasil Prediksi diperoleh dari </a:t>
            </a:r>
            <a:r>
              <a:rPr i="1" lang="en-GB"/>
              <a:t>voting</a:t>
            </a:r>
            <a:r>
              <a:rPr lang="en-GB"/>
              <a:t> semua </a:t>
            </a:r>
            <a:r>
              <a:rPr i="1" lang="en-GB"/>
              <a:t>weak learner</a:t>
            </a:r>
            <a:r>
              <a:rPr lang="en-GB"/>
              <a:t> yang dibentuk.</a:t>
            </a:r>
            <a:endParaRPr/>
          </a:p>
          <a:p>
            <a:pPr indent="-342900" lvl="0" marL="457200" rtl="0" algn="l">
              <a:spcBef>
                <a:spcPts val="0"/>
              </a:spcBef>
              <a:spcAft>
                <a:spcPts val="0"/>
              </a:spcAft>
              <a:buSzPts val="1800"/>
              <a:buChar char="●"/>
            </a:pPr>
            <a:r>
              <a:rPr lang="en-GB"/>
              <a:t>Contoh algoritme : Random Forest</a:t>
            </a:r>
            <a:endParaRPr/>
          </a:p>
        </p:txBody>
      </p:sp>
      <p:sp>
        <p:nvSpPr>
          <p:cNvPr id="276" name="Google Shape;276;p38"/>
          <p:cNvSpPr/>
          <p:nvPr/>
        </p:nvSpPr>
        <p:spPr>
          <a:xfrm>
            <a:off x="7890319" y="1558883"/>
            <a:ext cx="709200" cy="7788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77" name="Google Shape;277;p38"/>
          <p:cNvSpPr/>
          <p:nvPr/>
        </p:nvSpPr>
        <p:spPr>
          <a:xfrm>
            <a:off x="6514600" y="3550734"/>
            <a:ext cx="747900" cy="7788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78" name="Google Shape;278;p38"/>
          <p:cNvSpPr/>
          <p:nvPr/>
        </p:nvSpPr>
        <p:spPr>
          <a:xfrm>
            <a:off x="6600140" y="3907052"/>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79" name="Google Shape;279;p38"/>
          <p:cNvSpPr/>
          <p:nvPr/>
        </p:nvSpPr>
        <p:spPr>
          <a:xfrm>
            <a:off x="6614420" y="405764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0" name="Google Shape;280;p38"/>
          <p:cNvSpPr/>
          <p:nvPr/>
        </p:nvSpPr>
        <p:spPr>
          <a:xfrm>
            <a:off x="6721510" y="397330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1" name="Google Shape;281;p38"/>
          <p:cNvSpPr/>
          <p:nvPr/>
        </p:nvSpPr>
        <p:spPr>
          <a:xfrm>
            <a:off x="6600140" y="378977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2" name="Google Shape;282;p38"/>
          <p:cNvSpPr/>
          <p:nvPr/>
        </p:nvSpPr>
        <p:spPr>
          <a:xfrm>
            <a:off x="6735790" y="405764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3" name="Google Shape;283;p38"/>
          <p:cNvSpPr/>
          <p:nvPr/>
        </p:nvSpPr>
        <p:spPr>
          <a:xfrm>
            <a:off x="6690577" y="414198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4" name="Google Shape;284;p38"/>
          <p:cNvSpPr/>
          <p:nvPr/>
        </p:nvSpPr>
        <p:spPr>
          <a:xfrm>
            <a:off x="6874163" y="365256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5" name="Google Shape;285;p38"/>
          <p:cNvSpPr/>
          <p:nvPr/>
        </p:nvSpPr>
        <p:spPr>
          <a:xfrm>
            <a:off x="6798005" y="388822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6" name="Google Shape;286;p38"/>
          <p:cNvSpPr/>
          <p:nvPr/>
        </p:nvSpPr>
        <p:spPr>
          <a:xfrm>
            <a:off x="6821805" y="399138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7" name="Google Shape;287;p38"/>
          <p:cNvSpPr/>
          <p:nvPr/>
        </p:nvSpPr>
        <p:spPr>
          <a:xfrm>
            <a:off x="6857160" y="409455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8" name="Google Shape;288;p38"/>
          <p:cNvSpPr/>
          <p:nvPr/>
        </p:nvSpPr>
        <p:spPr>
          <a:xfrm>
            <a:off x="6600140" y="3982348"/>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89" name="Google Shape;289;p38"/>
          <p:cNvSpPr/>
          <p:nvPr/>
        </p:nvSpPr>
        <p:spPr>
          <a:xfrm>
            <a:off x="6783726" y="414198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0" name="Google Shape;290;p38"/>
          <p:cNvSpPr/>
          <p:nvPr/>
        </p:nvSpPr>
        <p:spPr>
          <a:xfrm>
            <a:off x="6642641" y="372352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1" name="Google Shape;291;p38"/>
          <p:cNvSpPr/>
          <p:nvPr/>
        </p:nvSpPr>
        <p:spPr>
          <a:xfrm>
            <a:off x="6874163" y="387844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2" name="Google Shape;292;p38"/>
          <p:cNvSpPr/>
          <p:nvPr/>
        </p:nvSpPr>
        <p:spPr>
          <a:xfrm>
            <a:off x="6699073" y="384841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3" name="Google Shape;293;p38"/>
          <p:cNvSpPr/>
          <p:nvPr/>
        </p:nvSpPr>
        <p:spPr>
          <a:xfrm>
            <a:off x="6752793" y="374378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4" name="Google Shape;294;p38"/>
          <p:cNvSpPr/>
          <p:nvPr/>
        </p:nvSpPr>
        <p:spPr>
          <a:xfrm>
            <a:off x="6845941" y="376550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5" name="Google Shape;295;p38"/>
          <p:cNvSpPr/>
          <p:nvPr/>
        </p:nvSpPr>
        <p:spPr>
          <a:xfrm>
            <a:off x="6922099" y="397330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6" name="Google Shape;296;p38"/>
          <p:cNvSpPr/>
          <p:nvPr/>
        </p:nvSpPr>
        <p:spPr>
          <a:xfrm>
            <a:off x="6978530" y="407572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7" name="Google Shape;297;p38"/>
          <p:cNvSpPr/>
          <p:nvPr/>
        </p:nvSpPr>
        <p:spPr>
          <a:xfrm>
            <a:off x="6962214" y="378977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8" name="Google Shape;298;p38"/>
          <p:cNvSpPr/>
          <p:nvPr/>
        </p:nvSpPr>
        <p:spPr>
          <a:xfrm>
            <a:off x="7060984" y="3907052"/>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299" name="Google Shape;299;p38"/>
          <p:cNvSpPr/>
          <p:nvPr/>
        </p:nvSpPr>
        <p:spPr>
          <a:xfrm>
            <a:off x="7122688" y="401095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0" name="Google Shape;300;p38"/>
          <p:cNvSpPr/>
          <p:nvPr/>
        </p:nvSpPr>
        <p:spPr>
          <a:xfrm>
            <a:off x="7070673" y="380315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1" name="Google Shape;301;p38"/>
          <p:cNvSpPr/>
          <p:nvPr/>
        </p:nvSpPr>
        <p:spPr>
          <a:xfrm>
            <a:off x="6978530" y="365256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2" name="Google Shape;302;p38"/>
          <p:cNvSpPr/>
          <p:nvPr/>
        </p:nvSpPr>
        <p:spPr>
          <a:xfrm>
            <a:off x="6752793" y="365256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3" name="Google Shape;303;p38"/>
          <p:cNvSpPr/>
          <p:nvPr/>
        </p:nvSpPr>
        <p:spPr>
          <a:xfrm>
            <a:off x="7040746" y="412389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4" name="Google Shape;304;p38"/>
          <p:cNvSpPr/>
          <p:nvPr/>
        </p:nvSpPr>
        <p:spPr>
          <a:xfrm>
            <a:off x="6912236" y="416080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5" name="Google Shape;305;p38"/>
          <p:cNvSpPr/>
          <p:nvPr/>
        </p:nvSpPr>
        <p:spPr>
          <a:xfrm>
            <a:off x="6783726" y="422631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6" name="Google Shape;306;p38"/>
          <p:cNvSpPr/>
          <p:nvPr/>
        </p:nvSpPr>
        <p:spPr>
          <a:xfrm>
            <a:off x="7942296" y="2056072"/>
            <a:ext cx="65100" cy="81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7" name="Google Shape;307;p38"/>
          <p:cNvSpPr/>
          <p:nvPr/>
        </p:nvSpPr>
        <p:spPr>
          <a:xfrm>
            <a:off x="8296268" y="2045318"/>
            <a:ext cx="65100" cy="81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8" name="Google Shape;308;p38"/>
          <p:cNvSpPr/>
          <p:nvPr/>
        </p:nvSpPr>
        <p:spPr>
          <a:xfrm>
            <a:off x="8495130" y="2045318"/>
            <a:ext cx="65100" cy="816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09" name="Google Shape;309;p38"/>
          <p:cNvSpPr/>
          <p:nvPr/>
        </p:nvSpPr>
        <p:spPr>
          <a:xfrm>
            <a:off x="8051735" y="1826777"/>
            <a:ext cx="65100" cy="81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10" name="Google Shape;310;p38"/>
          <p:cNvSpPr/>
          <p:nvPr/>
        </p:nvSpPr>
        <p:spPr>
          <a:xfrm>
            <a:off x="8146250" y="2056065"/>
            <a:ext cx="65100" cy="81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11" name="Google Shape;311;p38"/>
          <p:cNvSpPr/>
          <p:nvPr/>
        </p:nvSpPr>
        <p:spPr>
          <a:xfrm>
            <a:off x="8392755" y="1826777"/>
            <a:ext cx="65100" cy="816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12" name="Google Shape;312;p38"/>
          <p:cNvSpPr/>
          <p:nvPr/>
        </p:nvSpPr>
        <p:spPr>
          <a:xfrm>
            <a:off x="8221729" y="1658473"/>
            <a:ext cx="65100" cy="816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cxnSp>
        <p:nvCxnSpPr>
          <p:cNvPr id="313" name="Google Shape;313;p38"/>
          <p:cNvCxnSpPr>
            <a:stCxn id="312" idx="3"/>
            <a:endCxn id="309" idx="7"/>
          </p:cNvCxnSpPr>
          <p:nvPr/>
        </p:nvCxnSpPr>
        <p:spPr>
          <a:xfrm flipH="1">
            <a:off x="8107363" y="1728123"/>
            <a:ext cx="123900" cy="110700"/>
          </a:xfrm>
          <a:prstGeom prst="straightConnector1">
            <a:avLst/>
          </a:prstGeom>
          <a:noFill/>
          <a:ln cap="flat" cmpd="sng" w="9525">
            <a:solidFill>
              <a:srgbClr val="595959"/>
            </a:solidFill>
            <a:prstDash val="solid"/>
            <a:round/>
            <a:headEnd len="med" w="med" type="none"/>
            <a:tailEnd len="med" w="med" type="none"/>
          </a:ln>
        </p:spPr>
      </p:cxnSp>
      <p:cxnSp>
        <p:nvCxnSpPr>
          <p:cNvPr id="314" name="Google Shape;314;p38"/>
          <p:cNvCxnSpPr>
            <a:stCxn id="312" idx="5"/>
            <a:endCxn id="311" idx="1"/>
          </p:cNvCxnSpPr>
          <p:nvPr/>
        </p:nvCxnSpPr>
        <p:spPr>
          <a:xfrm>
            <a:off x="8277296" y="1728123"/>
            <a:ext cx="125100" cy="110700"/>
          </a:xfrm>
          <a:prstGeom prst="straightConnector1">
            <a:avLst/>
          </a:prstGeom>
          <a:noFill/>
          <a:ln cap="flat" cmpd="sng" w="9525">
            <a:solidFill>
              <a:srgbClr val="595959"/>
            </a:solidFill>
            <a:prstDash val="solid"/>
            <a:round/>
            <a:headEnd len="med" w="med" type="none"/>
            <a:tailEnd len="med" w="med" type="none"/>
          </a:ln>
        </p:spPr>
      </p:cxnSp>
      <p:cxnSp>
        <p:nvCxnSpPr>
          <p:cNvPr id="315" name="Google Shape;315;p38"/>
          <p:cNvCxnSpPr>
            <a:stCxn id="309" idx="3"/>
            <a:endCxn id="306" idx="0"/>
          </p:cNvCxnSpPr>
          <p:nvPr/>
        </p:nvCxnSpPr>
        <p:spPr>
          <a:xfrm flipH="1">
            <a:off x="7974869" y="1896427"/>
            <a:ext cx="86400" cy="159600"/>
          </a:xfrm>
          <a:prstGeom prst="straightConnector1">
            <a:avLst/>
          </a:prstGeom>
          <a:noFill/>
          <a:ln cap="flat" cmpd="sng" w="9525">
            <a:solidFill>
              <a:srgbClr val="595959"/>
            </a:solidFill>
            <a:prstDash val="solid"/>
            <a:round/>
            <a:headEnd len="med" w="med" type="none"/>
            <a:tailEnd len="med" w="med" type="none"/>
          </a:ln>
        </p:spPr>
      </p:cxnSp>
      <p:cxnSp>
        <p:nvCxnSpPr>
          <p:cNvPr id="316" name="Google Shape;316;p38"/>
          <p:cNvCxnSpPr>
            <a:stCxn id="309" idx="5"/>
            <a:endCxn id="310" idx="0"/>
          </p:cNvCxnSpPr>
          <p:nvPr/>
        </p:nvCxnSpPr>
        <p:spPr>
          <a:xfrm>
            <a:off x="8107301" y="1896427"/>
            <a:ext cx="71400" cy="159600"/>
          </a:xfrm>
          <a:prstGeom prst="straightConnector1">
            <a:avLst/>
          </a:prstGeom>
          <a:noFill/>
          <a:ln cap="flat" cmpd="sng" w="9525">
            <a:solidFill>
              <a:srgbClr val="595959"/>
            </a:solidFill>
            <a:prstDash val="solid"/>
            <a:round/>
            <a:headEnd len="med" w="med" type="none"/>
            <a:tailEnd len="med" w="med" type="none"/>
          </a:ln>
        </p:spPr>
      </p:cxnSp>
      <p:cxnSp>
        <p:nvCxnSpPr>
          <p:cNvPr id="317" name="Google Shape;317;p38"/>
          <p:cNvCxnSpPr>
            <a:stCxn id="311" idx="3"/>
            <a:endCxn id="307" idx="0"/>
          </p:cNvCxnSpPr>
          <p:nvPr/>
        </p:nvCxnSpPr>
        <p:spPr>
          <a:xfrm flipH="1">
            <a:off x="8328789" y="1896427"/>
            <a:ext cx="73500" cy="148800"/>
          </a:xfrm>
          <a:prstGeom prst="straightConnector1">
            <a:avLst/>
          </a:prstGeom>
          <a:noFill/>
          <a:ln cap="flat" cmpd="sng" w="9525">
            <a:solidFill>
              <a:srgbClr val="595959"/>
            </a:solidFill>
            <a:prstDash val="solid"/>
            <a:round/>
            <a:headEnd len="med" w="med" type="none"/>
            <a:tailEnd len="med" w="med" type="none"/>
          </a:ln>
        </p:spPr>
      </p:cxnSp>
      <p:cxnSp>
        <p:nvCxnSpPr>
          <p:cNvPr id="318" name="Google Shape;318;p38"/>
          <p:cNvCxnSpPr>
            <a:stCxn id="311" idx="5"/>
            <a:endCxn id="308" idx="0"/>
          </p:cNvCxnSpPr>
          <p:nvPr/>
        </p:nvCxnSpPr>
        <p:spPr>
          <a:xfrm>
            <a:off x="8448321" y="1896427"/>
            <a:ext cx="79500" cy="148800"/>
          </a:xfrm>
          <a:prstGeom prst="straightConnector1">
            <a:avLst/>
          </a:prstGeom>
          <a:noFill/>
          <a:ln cap="flat" cmpd="sng" w="9525">
            <a:solidFill>
              <a:srgbClr val="595959"/>
            </a:solidFill>
            <a:prstDash val="solid"/>
            <a:round/>
            <a:headEnd len="med" w="med" type="none"/>
            <a:tailEnd len="med" w="med" type="none"/>
          </a:ln>
        </p:spPr>
      </p:cxnSp>
      <p:sp>
        <p:nvSpPr>
          <p:cNvPr id="319" name="Google Shape;319;p38"/>
          <p:cNvSpPr/>
          <p:nvPr/>
        </p:nvSpPr>
        <p:spPr>
          <a:xfrm>
            <a:off x="7942213" y="3063368"/>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20" name="Google Shape;320;p38"/>
          <p:cNvSpPr/>
          <p:nvPr/>
        </p:nvSpPr>
        <p:spPr>
          <a:xfrm>
            <a:off x="8315460" y="3052085"/>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21" name="Google Shape;321;p38"/>
          <p:cNvSpPr/>
          <p:nvPr/>
        </p:nvSpPr>
        <p:spPr>
          <a:xfrm>
            <a:off x="8525150" y="3052085"/>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22" name="Google Shape;322;p38"/>
          <p:cNvSpPr/>
          <p:nvPr/>
        </p:nvSpPr>
        <p:spPr>
          <a:xfrm>
            <a:off x="8057611" y="2822794"/>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23" name="Google Shape;323;p38"/>
          <p:cNvSpPr/>
          <p:nvPr/>
        </p:nvSpPr>
        <p:spPr>
          <a:xfrm>
            <a:off x="8157273" y="3063360"/>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24" name="Google Shape;324;p38"/>
          <p:cNvSpPr/>
          <p:nvPr/>
        </p:nvSpPr>
        <p:spPr>
          <a:xfrm>
            <a:off x="8417201" y="2822794"/>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25" name="Google Shape;325;p38"/>
          <p:cNvSpPr/>
          <p:nvPr/>
        </p:nvSpPr>
        <p:spPr>
          <a:xfrm>
            <a:off x="8236862" y="2646211"/>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cxnSp>
        <p:nvCxnSpPr>
          <p:cNvPr id="326" name="Google Shape;326;p38"/>
          <p:cNvCxnSpPr>
            <a:stCxn id="325" idx="3"/>
            <a:endCxn id="322" idx="7"/>
          </p:cNvCxnSpPr>
          <p:nvPr/>
        </p:nvCxnSpPr>
        <p:spPr>
          <a:xfrm flipH="1">
            <a:off x="8116467" y="2719446"/>
            <a:ext cx="130500" cy="115800"/>
          </a:xfrm>
          <a:prstGeom prst="straightConnector1">
            <a:avLst/>
          </a:prstGeom>
          <a:noFill/>
          <a:ln cap="flat" cmpd="sng" w="9525">
            <a:solidFill>
              <a:srgbClr val="595959"/>
            </a:solidFill>
            <a:prstDash val="solid"/>
            <a:round/>
            <a:headEnd len="med" w="med" type="none"/>
            <a:tailEnd len="med" w="med" type="none"/>
          </a:ln>
        </p:spPr>
      </p:cxnSp>
      <p:cxnSp>
        <p:nvCxnSpPr>
          <p:cNvPr id="327" name="Google Shape;327;p38"/>
          <p:cNvCxnSpPr>
            <a:stCxn id="325" idx="5"/>
            <a:endCxn id="324" idx="1"/>
          </p:cNvCxnSpPr>
          <p:nvPr/>
        </p:nvCxnSpPr>
        <p:spPr>
          <a:xfrm>
            <a:off x="8295757" y="2719446"/>
            <a:ext cx="131400" cy="115800"/>
          </a:xfrm>
          <a:prstGeom prst="straightConnector1">
            <a:avLst/>
          </a:prstGeom>
          <a:noFill/>
          <a:ln cap="flat" cmpd="sng" w="9525">
            <a:solidFill>
              <a:srgbClr val="595959"/>
            </a:solidFill>
            <a:prstDash val="solid"/>
            <a:round/>
            <a:headEnd len="med" w="med" type="none"/>
            <a:tailEnd len="med" w="med" type="none"/>
          </a:ln>
        </p:spPr>
      </p:cxnSp>
      <p:cxnSp>
        <p:nvCxnSpPr>
          <p:cNvPr id="328" name="Google Shape;328;p38"/>
          <p:cNvCxnSpPr>
            <a:stCxn id="322" idx="3"/>
            <a:endCxn id="319" idx="0"/>
          </p:cNvCxnSpPr>
          <p:nvPr/>
        </p:nvCxnSpPr>
        <p:spPr>
          <a:xfrm flipH="1">
            <a:off x="7976816" y="2896029"/>
            <a:ext cx="90900" cy="167400"/>
          </a:xfrm>
          <a:prstGeom prst="straightConnector1">
            <a:avLst/>
          </a:prstGeom>
          <a:noFill/>
          <a:ln cap="flat" cmpd="sng" w="9525">
            <a:solidFill>
              <a:srgbClr val="595959"/>
            </a:solidFill>
            <a:prstDash val="solid"/>
            <a:round/>
            <a:headEnd len="med" w="med" type="none"/>
            <a:tailEnd len="med" w="med" type="none"/>
          </a:ln>
        </p:spPr>
      </p:cxnSp>
      <p:cxnSp>
        <p:nvCxnSpPr>
          <p:cNvPr id="329" name="Google Shape;329;p38"/>
          <p:cNvCxnSpPr>
            <a:stCxn id="322" idx="5"/>
            <a:endCxn id="323" idx="0"/>
          </p:cNvCxnSpPr>
          <p:nvPr/>
        </p:nvCxnSpPr>
        <p:spPr>
          <a:xfrm>
            <a:off x="8116506" y="2896029"/>
            <a:ext cx="75300" cy="167400"/>
          </a:xfrm>
          <a:prstGeom prst="straightConnector1">
            <a:avLst/>
          </a:prstGeom>
          <a:noFill/>
          <a:ln cap="flat" cmpd="sng" w="9525">
            <a:solidFill>
              <a:srgbClr val="595959"/>
            </a:solidFill>
            <a:prstDash val="solid"/>
            <a:round/>
            <a:headEnd len="med" w="med" type="none"/>
            <a:tailEnd len="med" w="med" type="none"/>
          </a:ln>
        </p:spPr>
      </p:cxnSp>
      <p:cxnSp>
        <p:nvCxnSpPr>
          <p:cNvPr id="330" name="Google Shape;330;p38"/>
          <p:cNvCxnSpPr>
            <a:stCxn id="324" idx="3"/>
            <a:endCxn id="320" idx="0"/>
          </p:cNvCxnSpPr>
          <p:nvPr/>
        </p:nvCxnSpPr>
        <p:spPr>
          <a:xfrm flipH="1">
            <a:off x="8349905" y="2896029"/>
            <a:ext cx="77400" cy="156000"/>
          </a:xfrm>
          <a:prstGeom prst="straightConnector1">
            <a:avLst/>
          </a:prstGeom>
          <a:noFill/>
          <a:ln cap="flat" cmpd="sng" w="9525">
            <a:solidFill>
              <a:srgbClr val="595959"/>
            </a:solidFill>
            <a:prstDash val="solid"/>
            <a:round/>
            <a:headEnd len="med" w="med" type="none"/>
            <a:tailEnd len="med" w="med" type="none"/>
          </a:ln>
        </p:spPr>
      </p:cxnSp>
      <p:cxnSp>
        <p:nvCxnSpPr>
          <p:cNvPr id="331" name="Google Shape;331;p38"/>
          <p:cNvCxnSpPr>
            <a:stCxn id="324" idx="5"/>
            <a:endCxn id="321" idx="0"/>
          </p:cNvCxnSpPr>
          <p:nvPr/>
        </p:nvCxnSpPr>
        <p:spPr>
          <a:xfrm>
            <a:off x="8476096" y="2896029"/>
            <a:ext cx="83700" cy="156000"/>
          </a:xfrm>
          <a:prstGeom prst="straightConnector1">
            <a:avLst/>
          </a:prstGeom>
          <a:noFill/>
          <a:ln cap="flat" cmpd="sng" w="9525">
            <a:solidFill>
              <a:srgbClr val="595959"/>
            </a:solidFill>
            <a:prstDash val="solid"/>
            <a:round/>
            <a:headEnd len="med" w="med" type="none"/>
            <a:tailEnd len="med" w="med" type="none"/>
          </a:ln>
        </p:spPr>
      </p:cxnSp>
      <p:sp>
        <p:nvSpPr>
          <p:cNvPr id="332" name="Google Shape;332;p38"/>
          <p:cNvSpPr/>
          <p:nvPr/>
        </p:nvSpPr>
        <p:spPr>
          <a:xfrm>
            <a:off x="7944809" y="4049045"/>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33" name="Google Shape;333;p38"/>
          <p:cNvSpPr/>
          <p:nvPr/>
        </p:nvSpPr>
        <p:spPr>
          <a:xfrm>
            <a:off x="8318064" y="4037761"/>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34" name="Google Shape;334;p38"/>
          <p:cNvSpPr/>
          <p:nvPr/>
        </p:nvSpPr>
        <p:spPr>
          <a:xfrm>
            <a:off x="8527759" y="4037761"/>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35" name="Google Shape;335;p38"/>
          <p:cNvSpPr/>
          <p:nvPr/>
        </p:nvSpPr>
        <p:spPr>
          <a:xfrm>
            <a:off x="8060209" y="3808468"/>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36" name="Google Shape;336;p38"/>
          <p:cNvSpPr/>
          <p:nvPr/>
        </p:nvSpPr>
        <p:spPr>
          <a:xfrm>
            <a:off x="8159873" y="4049037"/>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37" name="Google Shape;337;p38"/>
          <p:cNvSpPr/>
          <p:nvPr/>
        </p:nvSpPr>
        <p:spPr>
          <a:xfrm>
            <a:off x="8419807" y="3808468"/>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38" name="Google Shape;338;p38"/>
          <p:cNvSpPr/>
          <p:nvPr/>
        </p:nvSpPr>
        <p:spPr>
          <a:xfrm>
            <a:off x="8239464" y="3631883"/>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cxnSp>
        <p:nvCxnSpPr>
          <p:cNvPr id="339" name="Google Shape;339;p38"/>
          <p:cNvCxnSpPr>
            <a:stCxn id="338" idx="3"/>
            <a:endCxn id="335" idx="7"/>
          </p:cNvCxnSpPr>
          <p:nvPr/>
        </p:nvCxnSpPr>
        <p:spPr>
          <a:xfrm flipH="1">
            <a:off x="8119069" y="3705118"/>
            <a:ext cx="130500" cy="115800"/>
          </a:xfrm>
          <a:prstGeom prst="straightConnector1">
            <a:avLst/>
          </a:prstGeom>
          <a:noFill/>
          <a:ln cap="flat" cmpd="sng" w="9525">
            <a:solidFill>
              <a:srgbClr val="595959"/>
            </a:solidFill>
            <a:prstDash val="solid"/>
            <a:round/>
            <a:headEnd len="med" w="med" type="none"/>
            <a:tailEnd len="med" w="med" type="none"/>
          </a:ln>
        </p:spPr>
      </p:cxnSp>
      <p:cxnSp>
        <p:nvCxnSpPr>
          <p:cNvPr id="340" name="Google Shape;340;p38"/>
          <p:cNvCxnSpPr>
            <a:stCxn id="338" idx="5"/>
            <a:endCxn id="337" idx="1"/>
          </p:cNvCxnSpPr>
          <p:nvPr/>
        </p:nvCxnSpPr>
        <p:spPr>
          <a:xfrm>
            <a:off x="8298359" y="3705118"/>
            <a:ext cx="131700" cy="115800"/>
          </a:xfrm>
          <a:prstGeom prst="straightConnector1">
            <a:avLst/>
          </a:prstGeom>
          <a:noFill/>
          <a:ln cap="flat" cmpd="sng" w="9525">
            <a:solidFill>
              <a:srgbClr val="595959"/>
            </a:solidFill>
            <a:prstDash val="solid"/>
            <a:round/>
            <a:headEnd len="med" w="med" type="none"/>
            <a:tailEnd len="med" w="med" type="none"/>
          </a:ln>
        </p:spPr>
      </p:cxnSp>
      <p:cxnSp>
        <p:nvCxnSpPr>
          <p:cNvPr id="341" name="Google Shape;341;p38"/>
          <p:cNvCxnSpPr>
            <a:stCxn id="335" idx="3"/>
            <a:endCxn id="332" idx="0"/>
          </p:cNvCxnSpPr>
          <p:nvPr/>
        </p:nvCxnSpPr>
        <p:spPr>
          <a:xfrm flipH="1">
            <a:off x="7979414" y="3881703"/>
            <a:ext cx="90900" cy="167400"/>
          </a:xfrm>
          <a:prstGeom prst="straightConnector1">
            <a:avLst/>
          </a:prstGeom>
          <a:noFill/>
          <a:ln cap="flat" cmpd="sng" w="9525">
            <a:solidFill>
              <a:srgbClr val="595959"/>
            </a:solidFill>
            <a:prstDash val="solid"/>
            <a:round/>
            <a:headEnd len="med" w="med" type="none"/>
            <a:tailEnd len="med" w="med" type="none"/>
          </a:ln>
        </p:spPr>
      </p:cxnSp>
      <p:cxnSp>
        <p:nvCxnSpPr>
          <p:cNvPr id="342" name="Google Shape;342;p38"/>
          <p:cNvCxnSpPr>
            <a:stCxn id="335" idx="5"/>
            <a:endCxn id="336" idx="0"/>
          </p:cNvCxnSpPr>
          <p:nvPr/>
        </p:nvCxnSpPr>
        <p:spPr>
          <a:xfrm>
            <a:off x="8119104" y="3881703"/>
            <a:ext cx="75300" cy="167400"/>
          </a:xfrm>
          <a:prstGeom prst="straightConnector1">
            <a:avLst/>
          </a:prstGeom>
          <a:noFill/>
          <a:ln cap="flat" cmpd="sng" w="9525">
            <a:solidFill>
              <a:srgbClr val="595959"/>
            </a:solidFill>
            <a:prstDash val="solid"/>
            <a:round/>
            <a:headEnd len="med" w="med" type="none"/>
            <a:tailEnd len="med" w="med" type="none"/>
          </a:ln>
        </p:spPr>
      </p:cxnSp>
      <p:cxnSp>
        <p:nvCxnSpPr>
          <p:cNvPr id="343" name="Google Shape;343;p38"/>
          <p:cNvCxnSpPr>
            <a:stCxn id="337" idx="3"/>
            <a:endCxn id="333" idx="0"/>
          </p:cNvCxnSpPr>
          <p:nvPr/>
        </p:nvCxnSpPr>
        <p:spPr>
          <a:xfrm flipH="1">
            <a:off x="8352512" y="3881703"/>
            <a:ext cx="77400" cy="156000"/>
          </a:xfrm>
          <a:prstGeom prst="straightConnector1">
            <a:avLst/>
          </a:prstGeom>
          <a:noFill/>
          <a:ln cap="flat" cmpd="sng" w="9525">
            <a:solidFill>
              <a:srgbClr val="595959"/>
            </a:solidFill>
            <a:prstDash val="solid"/>
            <a:round/>
            <a:headEnd len="med" w="med" type="none"/>
            <a:tailEnd len="med" w="med" type="none"/>
          </a:ln>
        </p:spPr>
      </p:cxnSp>
      <p:cxnSp>
        <p:nvCxnSpPr>
          <p:cNvPr id="344" name="Google Shape;344;p38"/>
          <p:cNvCxnSpPr>
            <a:stCxn id="337" idx="5"/>
            <a:endCxn id="334" idx="0"/>
          </p:cNvCxnSpPr>
          <p:nvPr/>
        </p:nvCxnSpPr>
        <p:spPr>
          <a:xfrm>
            <a:off x="8478702" y="3881703"/>
            <a:ext cx="83700" cy="156000"/>
          </a:xfrm>
          <a:prstGeom prst="straightConnector1">
            <a:avLst/>
          </a:prstGeom>
          <a:noFill/>
          <a:ln cap="flat" cmpd="sng" w="9525">
            <a:solidFill>
              <a:srgbClr val="595959"/>
            </a:solidFill>
            <a:prstDash val="solid"/>
            <a:round/>
            <a:headEnd len="med" w="med" type="none"/>
            <a:tailEnd len="med" w="med" type="none"/>
          </a:ln>
        </p:spPr>
      </p:cxnSp>
      <p:sp>
        <p:nvSpPr>
          <p:cNvPr id="345" name="Google Shape;345;p38"/>
          <p:cNvSpPr/>
          <p:nvPr/>
        </p:nvSpPr>
        <p:spPr>
          <a:xfrm>
            <a:off x="7886317" y="2571728"/>
            <a:ext cx="747900" cy="8175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46" name="Google Shape;346;p38"/>
          <p:cNvSpPr/>
          <p:nvPr/>
        </p:nvSpPr>
        <p:spPr>
          <a:xfrm>
            <a:off x="7897723" y="3533570"/>
            <a:ext cx="747900" cy="8175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47" name="Google Shape;347;p38"/>
          <p:cNvSpPr/>
          <p:nvPr/>
        </p:nvSpPr>
        <p:spPr>
          <a:xfrm>
            <a:off x="6525933" y="2604961"/>
            <a:ext cx="747900" cy="7788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48" name="Google Shape;348;p38"/>
          <p:cNvSpPr/>
          <p:nvPr/>
        </p:nvSpPr>
        <p:spPr>
          <a:xfrm>
            <a:off x="6611473" y="296127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49" name="Google Shape;349;p38"/>
          <p:cNvSpPr/>
          <p:nvPr/>
        </p:nvSpPr>
        <p:spPr>
          <a:xfrm>
            <a:off x="6625753" y="311187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0" name="Google Shape;350;p38"/>
          <p:cNvSpPr/>
          <p:nvPr/>
        </p:nvSpPr>
        <p:spPr>
          <a:xfrm>
            <a:off x="6732844" y="302753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1" name="Google Shape;351;p38"/>
          <p:cNvSpPr/>
          <p:nvPr/>
        </p:nvSpPr>
        <p:spPr>
          <a:xfrm>
            <a:off x="6611473" y="284400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2" name="Google Shape;352;p38"/>
          <p:cNvSpPr/>
          <p:nvPr/>
        </p:nvSpPr>
        <p:spPr>
          <a:xfrm>
            <a:off x="6747123" y="311187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3" name="Google Shape;353;p38"/>
          <p:cNvSpPr/>
          <p:nvPr/>
        </p:nvSpPr>
        <p:spPr>
          <a:xfrm>
            <a:off x="6701911" y="319620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4" name="Google Shape;354;p38"/>
          <p:cNvSpPr/>
          <p:nvPr/>
        </p:nvSpPr>
        <p:spPr>
          <a:xfrm>
            <a:off x="6885496" y="270678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5" name="Google Shape;355;p38"/>
          <p:cNvSpPr/>
          <p:nvPr/>
        </p:nvSpPr>
        <p:spPr>
          <a:xfrm>
            <a:off x="6809339" y="294245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6" name="Google Shape;356;p38"/>
          <p:cNvSpPr/>
          <p:nvPr/>
        </p:nvSpPr>
        <p:spPr>
          <a:xfrm>
            <a:off x="6833138" y="304561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7" name="Google Shape;357;p38"/>
          <p:cNvSpPr/>
          <p:nvPr/>
        </p:nvSpPr>
        <p:spPr>
          <a:xfrm>
            <a:off x="6868493" y="314877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8" name="Google Shape;358;p38"/>
          <p:cNvSpPr/>
          <p:nvPr/>
        </p:nvSpPr>
        <p:spPr>
          <a:xfrm>
            <a:off x="6611473" y="3036575"/>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59" name="Google Shape;359;p38"/>
          <p:cNvSpPr/>
          <p:nvPr/>
        </p:nvSpPr>
        <p:spPr>
          <a:xfrm>
            <a:off x="6795059" y="319620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0" name="Google Shape;360;p38"/>
          <p:cNvSpPr/>
          <p:nvPr/>
        </p:nvSpPr>
        <p:spPr>
          <a:xfrm>
            <a:off x="6653975" y="277774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1" name="Google Shape;361;p38"/>
          <p:cNvSpPr/>
          <p:nvPr/>
        </p:nvSpPr>
        <p:spPr>
          <a:xfrm>
            <a:off x="6885496" y="293267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2" name="Google Shape;362;p38"/>
          <p:cNvSpPr/>
          <p:nvPr/>
        </p:nvSpPr>
        <p:spPr>
          <a:xfrm>
            <a:off x="6710406" y="290264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3" name="Google Shape;363;p38"/>
          <p:cNvSpPr/>
          <p:nvPr/>
        </p:nvSpPr>
        <p:spPr>
          <a:xfrm>
            <a:off x="6764126" y="279801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4" name="Google Shape;364;p38"/>
          <p:cNvSpPr/>
          <p:nvPr/>
        </p:nvSpPr>
        <p:spPr>
          <a:xfrm>
            <a:off x="6857275" y="281973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5" name="Google Shape;365;p38"/>
          <p:cNvSpPr/>
          <p:nvPr/>
        </p:nvSpPr>
        <p:spPr>
          <a:xfrm>
            <a:off x="6933432" y="302753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6" name="Google Shape;366;p38"/>
          <p:cNvSpPr/>
          <p:nvPr/>
        </p:nvSpPr>
        <p:spPr>
          <a:xfrm>
            <a:off x="6989864" y="312995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7" name="Google Shape;367;p38"/>
          <p:cNvSpPr/>
          <p:nvPr/>
        </p:nvSpPr>
        <p:spPr>
          <a:xfrm>
            <a:off x="6973548" y="284400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8" name="Google Shape;368;p38"/>
          <p:cNvSpPr/>
          <p:nvPr/>
        </p:nvSpPr>
        <p:spPr>
          <a:xfrm>
            <a:off x="7072318" y="296127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69" name="Google Shape;369;p38"/>
          <p:cNvSpPr/>
          <p:nvPr/>
        </p:nvSpPr>
        <p:spPr>
          <a:xfrm>
            <a:off x="7134021" y="306518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0" name="Google Shape;370;p38"/>
          <p:cNvSpPr/>
          <p:nvPr/>
        </p:nvSpPr>
        <p:spPr>
          <a:xfrm>
            <a:off x="7082006" y="2857378"/>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1" name="Google Shape;371;p38"/>
          <p:cNvSpPr/>
          <p:nvPr/>
        </p:nvSpPr>
        <p:spPr>
          <a:xfrm>
            <a:off x="6989864" y="270678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2" name="Google Shape;372;p38"/>
          <p:cNvSpPr/>
          <p:nvPr/>
        </p:nvSpPr>
        <p:spPr>
          <a:xfrm>
            <a:off x="6764126" y="270678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3" name="Google Shape;373;p38"/>
          <p:cNvSpPr/>
          <p:nvPr/>
        </p:nvSpPr>
        <p:spPr>
          <a:xfrm>
            <a:off x="7052079" y="317812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4" name="Google Shape;374;p38"/>
          <p:cNvSpPr/>
          <p:nvPr/>
        </p:nvSpPr>
        <p:spPr>
          <a:xfrm>
            <a:off x="6923569" y="321503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5" name="Google Shape;375;p38"/>
          <p:cNvSpPr/>
          <p:nvPr/>
        </p:nvSpPr>
        <p:spPr>
          <a:xfrm>
            <a:off x="6795059" y="328054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6" name="Google Shape;376;p38"/>
          <p:cNvSpPr/>
          <p:nvPr/>
        </p:nvSpPr>
        <p:spPr>
          <a:xfrm>
            <a:off x="6521877" y="1556674"/>
            <a:ext cx="747900" cy="7788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7" name="Google Shape;377;p38"/>
          <p:cNvSpPr/>
          <p:nvPr/>
        </p:nvSpPr>
        <p:spPr>
          <a:xfrm>
            <a:off x="6607417" y="1912992"/>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8" name="Google Shape;378;p38"/>
          <p:cNvSpPr/>
          <p:nvPr/>
        </p:nvSpPr>
        <p:spPr>
          <a:xfrm>
            <a:off x="6621697" y="206358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79" name="Google Shape;379;p38"/>
          <p:cNvSpPr/>
          <p:nvPr/>
        </p:nvSpPr>
        <p:spPr>
          <a:xfrm>
            <a:off x="6728788" y="197924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0" name="Google Shape;380;p38"/>
          <p:cNvSpPr/>
          <p:nvPr/>
        </p:nvSpPr>
        <p:spPr>
          <a:xfrm>
            <a:off x="6607417" y="179571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1" name="Google Shape;381;p38"/>
          <p:cNvSpPr/>
          <p:nvPr/>
        </p:nvSpPr>
        <p:spPr>
          <a:xfrm>
            <a:off x="6743067" y="206358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2" name="Google Shape;382;p38"/>
          <p:cNvSpPr/>
          <p:nvPr/>
        </p:nvSpPr>
        <p:spPr>
          <a:xfrm>
            <a:off x="6697855" y="214791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3" name="Google Shape;383;p38"/>
          <p:cNvSpPr/>
          <p:nvPr/>
        </p:nvSpPr>
        <p:spPr>
          <a:xfrm>
            <a:off x="6881440" y="165850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4" name="Google Shape;384;p38"/>
          <p:cNvSpPr/>
          <p:nvPr/>
        </p:nvSpPr>
        <p:spPr>
          <a:xfrm>
            <a:off x="6805283" y="189416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5" name="Google Shape;385;p38"/>
          <p:cNvSpPr/>
          <p:nvPr/>
        </p:nvSpPr>
        <p:spPr>
          <a:xfrm>
            <a:off x="6829082" y="199732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6" name="Google Shape;386;p38"/>
          <p:cNvSpPr/>
          <p:nvPr/>
        </p:nvSpPr>
        <p:spPr>
          <a:xfrm>
            <a:off x="6864437" y="210048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7" name="Google Shape;387;p38"/>
          <p:cNvSpPr/>
          <p:nvPr/>
        </p:nvSpPr>
        <p:spPr>
          <a:xfrm>
            <a:off x="6607417" y="1988288"/>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8" name="Google Shape;388;p38"/>
          <p:cNvSpPr/>
          <p:nvPr/>
        </p:nvSpPr>
        <p:spPr>
          <a:xfrm>
            <a:off x="6791003" y="214791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89" name="Google Shape;389;p38"/>
          <p:cNvSpPr/>
          <p:nvPr/>
        </p:nvSpPr>
        <p:spPr>
          <a:xfrm>
            <a:off x="6649919" y="172946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0" name="Google Shape;390;p38"/>
          <p:cNvSpPr/>
          <p:nvPr/>
        </p:nvSpPr>
        <p:spPr>
          <a:xfrm>
            <a:off x="6881440" y="188438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1" name="Google Shape;391;p38"/>
          <p:cNvSpPr/>
          <p:nvPr/>
        </p:nvSpPr>
        <p:spPr>
          <a:xfrm>
            <a:off x="6706350" y="185435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2" name="Google Shape;392;p38"/>
          <p:cNvSpPr/>
          <p:nvPr/>
        </p:nvSpPr>
        <p:spPr>
          <a:xfrm>
            <a:off x="6760070" y="174972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3" name="Google Shape;393;p38"/>
          <p:cNvSpPr/>
          <p:nvPr/>
        </p:nvSpPr>
        <p:spPr>
          <a:xfrm>
            <a:off x="6853219" y="177144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4" name="Google Shape;394;p38"/>
          <p:cNvSpPr/>
          <p:nvPr/>
        </p:nvSpPr>
        <p:spPr>
          <a:xfrm>
            <a:off x="6929376" y="197924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5" name="Google Shape;395;p38"/>
          <p:cNvSpPr/>
          <p:nvPr/>
        </p:nvSpPr>
        <p:spPr>
          <a:xfrm>
            <a:off x="6985807" y="208166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6" name="Google Shape;396;p38"/>
          <p:cNvSpPr/>
          <p:nvPr/>
        </p:nvSpPr>
        <p:spPr>
          <a:xfrm>
            <a:off x="6969492" y="179571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7" name="Google Shape;397;p38"/>
          <p:cNvSpPr/>
          <p:nvPr/>
        </p:nvSpPr>
        <p:spPr>
          <a:xfrm>
            <a:off x="7068262" y="1912992"/>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8" name="Google Shape;398;p38"/>
          <p:cNvSpPr/>
          <p:nvPr/>
        </p:nvSpPr>
        <p:spPr>
          <a:xfrm>
            <a:off x="7129965" y="201689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399" name="Google Shape;399;p38"/>
          <p:cNvSpPr/>
          <p:nvPr/>
        </p:nvSpPr>
        <p:spPr>
          <a:xfrm>
            <a:off x="7077950" y="180909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00" name="Google Shape;400;p38"/>
          <p:cNvSpPr/>
          <p:nvPr/>
        </p:nvSpPr>
        <p:spPr>
          <a:xfrm>
            <a:off x="6985807" y="165850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01" name="Google Shape;401;p38"/>
          <p:cNvSpPr/>
          <p:nvPr/>
        </p:nvSpPr>
        <p:spPr>
          <a:xfrm>
            <a:off x="6760070" y="165850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02" name="Google Shape;402;p38"/>
          <p:cNvSpPr/>
          <p:nvPr/>
        </p:nvSpPr>
        <p:spPr>
          <a:xfrm>
            <a:off x="7048023" y="212983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03" name="Google Shape;403;p38"/>
          <p:cNvSpPr/>
          <p:nvPr/>
        </p:nvSpPr>
        <p:spPr>
          <a:xfrm>
            <a:off x="6919513" y="216674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04" name="Google Shape;404;p38"/>
          <p:cNvSpPr/>
          <p:nvPr/>
        </p:nvSpPr>
        <p:spPr>
          <a:xfrm>
            <a:off x="6791003" y="223225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cxnSp>
        <p:nvCxnSpPr>
          <p:cNvPr id="405" name="Google Shape;405;p38"/>
          <p:cNvCxnSpPr>
            <a:stCxn id="376" idx="6"/>
            <a:endCxn id="276" idx="2"/>
          </p:cNvCxnSpPr>
          <p:nvPr/>
        </p:nvCxnSpPr>
        <p:spPr>
          <a:xfrm>
            <a:off x="7269777" y="1946074"/>
            <a:ext cx="620400" cy="2100"/>
          </a:xfrm>
          <a:prstGeom prst="straightConnector1">
            <a:avLst/>
          </a:prstGeom>
          <a:noFill/>
          <a:ln cap="flat" cmpd="sng" w="9525">
            <a:solidFill>
              <a:srgbClr val="595959"/>
            </a:solidFill>
            <a:prstDash val="solid"/>
            <a:round/>
            <a:headEnd len="med" w="med" type="none"/>
            <a:tailEnd len="med" w="med" type="stealth"/>
          </a:ln>
        </p:spPr>
      </p:cxnSp>
      <p:cxnSp>
        <p:nvCxnSpPr>
          <p:cNvPr id="406" name="Google Shape;406;p38"/>
          <p:cNvCxnSpPr>
            <a:stCxn id="347" idx="6"/>
            <a:endCxn id="345" idx="2"/>
          </p:cNvCxnSpPr>
          <p:nvPr/>
        </p:nvCxnSpPr>
        <p:spPr>
          <a:xfrm flipH="1" rot="10800000">
            <a:off x="7273833" y="2980561"/>
            <a:ext cx="612600" cy="13800"/>
          </a:xfrm>
          <a:prstGeom prst="straightConnector1">
            <a:avLst/>
          </a:prstGeom>
          <a:noFill/>
          <a:ln cap="flat" cmpd="sng" w="9525">
            <a:solidFill>
              <a:srgbClr val="595959"/>
            </a:solidFill>
            <a:prstDash val="solid"/>
            <a:round/>
            <a:headEnd len="med" w="med" type="none"/>
            <a:tailEnd len="med" w="med" type="stealth"/>
          </a:ln>
        </p:spPr>
      </p:cxnSp>
      <p:cxnSp>
        <p:nvCxnSpPr>
          <p:cNvPr id="407" name="Google Shape;407;p38"/>
          <p:cNvCxnSpPr>
            <a:stCxn id="277" idx="6"/>
            <a:endCxn id="346" idx="2"/>
          </p:cNvCxnSpPr>
          <p:nvPr/>
        </p:nvCxnSpPr>
        <p:spPr>
          <a:xfrm>
            <a:off x="7262500" y="3940134"/>
            <a:ext cx="635100" cy="2100"/>
          </a:xfrm>
          <a:prstGeom prst="straightConnector1">
            <a:avLst/>
          </a:prstGeom>
          <a:noFill/>
          <a:ln cap="flat" cmpd="sng" w="9525">
            <a:solidFill>
              <a:srgbClr val="595959"/>
            </a:solidFill>
            <a:prstDash val="solid"/>
            <a:round/>
            <a:headEnd len="med" w="med" type="none"/>
            <a:tailEnd len="med" w="med" type="stealth"/>
          </a:ln>
        </p:spPr>
      </p:cxnSp>
      <p:sp>
        <p:nvSpPr>
          <p:cNvPr id="408" name="Google Shape;408;p38"/>
          <p:cNvSpPr txBox="1"/>
          <p:nvPr/>
        </p:nvSpPr>
        <p:spPr>
          <a:xfrm>
            <a:off x="6819900" y="1152475"/>
            <a:ext cx="1485300" cy="423600"/>
          </a:xfrm>
          <a:prstGeom prst="rect">
            <a:avLst/>
          </a:prstGeom>
          <a:noFill/>
          <a:ln>
            <a:noFill/>
          </a:ln>
        </p:spPr>
        <p:txBody>
          <a:bodyPr anchorCtr="0" anchor="t" bIns="95450" lIns="95450" spcFirstLastPara="1" rIns="95450" wrap="square" tIns="95450">
            <a:spAutoFit/>
          </a:bodyPr>
          <a:lstStyle/>
          <a:p>
            <a:pPr indent="0" lvl="0" marL="0" rtl="0" algn="ctr">
              <a:spcBef>
                <a:spcPts val="0"/>
              </a:spcBef>
              <a:spcAft>
                <a:spcPts val="0"/>
              </a:spcAft>
              <a:buNone/>
            </a:pPr>
            <a:r>
              <a:rPr lang="en-GB" sz="1500"/>
              <a:t>Bagging</a:t>
            </a:r>
            <a:endParaRPr sz="1500"/>
          </a:p>
        </p:txBody>
      </p:sp>
      <p:sp>
        <p:nvSpPr>
          <p:cNvPr id="409" name="Google Shape;409;p38"/>
          <p:cNvSpPr txBox="1"/>
          <p:nvPr/>
        </p:nvSpPr>
        <p:spPr>
          <a:xfrm>
            <a:off x="6347750" y="4472300"/>
            <a:ext cx="2710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2.2 </a:t>
            </a:r>
            <a:r>
              <a:rPr lang="en-GB" sz="1100">
                <a:latin typeface="Nunito"/>
                <a:ea typeface="Nunito"/>
                <a:cs typeface="Nunito"/>
                <a:sym typeface="Nunito"/>
              </a:rPr>
              <a:t>Ilustrasi alur proses pelatihan pada bagging.</a:t>
            </a:r>
            <a:endParaRPr sz="1100">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3" name="Shape 413"/>
        <p:cNvGrpSpPr/>
        <p:nvPr/>
      </p:nvGrpSpPr>
      <p:grpSpPr>
        <a:xfrm>
          <a:off x="0" y="0"/>
          <a:ext cx="0" cy="0"/>
          <a:chOff x="0" y="0"/>
          <a:chExt cx="0" cy="0"/>
        </a:xfrm>
      </p:grpSpPr>
      <p:sp>
        <p:nvSpPr>
          <p:cNvPr id="414" name="Google Shape;414;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Ensemble Learning - Boosting</a:t>
            </a:r>
            <a:endParaRPr/>
          </a:p>
        </p:txBody>
      </p:sp>
      <p:sp>
        <p:nvSpPr>
          <p:cNvPr id="415" name="Google Shape;415;p39"/>
          <p:cNvSpPr txBox="1"/>
          <p:nvPr>
            <p:ph idx="1" type="body"/>
          </p:nvPr>
        </p:nvSpPr>
        <p:spPr>
          <a:xfrm>
            <a:off x="311700" y="1152475"/>
            <a:ext cx="57309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GB"/>
              <a:t>Boosting merupakan proses dimana secara iteratif membuat beberapa model menggunakan weak learner dengan memanfaatkan data latih</a:t>
            </a:r>
            <a:endParaRPr/>
          </a:p>
          <a:p>
            <a:pPr indent="-317182" lvl="0" marL="457200" rtl="0" algn="l">
              <a:spcBef>
                <a:spcPts val="0"/>
              </a:spcBef>
              <a:spcAft>
                <a:spcPts val="0"/>
              </a:spcAft>
              <a:buSzPct val="100000"/>
              <a:buChar char="●"/>
            </a:pPr>
            <a:r>
              <a:rPr lang="en-GB"/>
              <a:t>Setiap model akan berbeda dengan model lainnya karena setiap model baru akan berusaha untuk memperbaiki error dari model sebelumnya</a:t>
            </a:r>
            <a:endParaRPr/>
          </a:p>
          <a:p>
            <a:pPr indent="-317182" lvl="0" marL="457200" rtl="0" algn="l">
              <a:spcBef>
                <a:spcPts val="0"/>
              </a:spcBef>
              <a:spcAft>
                <a:spcPts val="0"/>
              </a:spcAft>
              <a:buSzPct val="100000"/>
              <a:buChar char="●"/>
            </a:pPr>
            <a:r>
              <a:rPr lang="en-GB"/>
              <a:t>Model </a:t>
            </a:r>
            <a:r>
              <a:rPr i="1" lang="en-GB"/>
              <a:t>ensemble</a:t>
            </a:r>
            <a:r>
              <a:rPr lang="en-GB"/>
              <a:t> terakhir merupakan kombinasi dari berbagai model yang telah dibuat secara iteratif sebelumnya</a:t>
            </a:r>
            <a:endParaRPr/>
          </a:p>
          <a:p>
            <a:pPr indent="-317182" lvl="0" marL="457200" rtl="0" algn="l">
              <a:spcBef>
                <a:spcPts val="0"/>
              </a:spcBef>
              <a:spcAft>
                <a:spcPts val="0"/>
              </a:spcAft>
              <a:buSzPct val="100000"/>
              <a:buChar char="●"/>
            </a:pPr>
            <a:r>
              <a:rPr lang="en-GB"/>
              <a:t>Proses pelatihan dalam boosting berjalan secara sekuensial karena setiap learner dibangun berdasarkan learner sebelumnya</a:t>
            </a:r>
            <a:endParaRPr/>
          </a:p>
          <a:p>
            <a:pPr indent="-317182" lvl="0" marL="457200" rtl="0" algn="l">
              <a:spcBef>
                <a:spcPts val="0"/>
              </a:spcBef>
              <a:spcAft>
                <a:spcPts val="0"/>
              </a:spcAft>
              <a:buSzPct val="100000"/>
              <a:buChar char="●"/>
            </a:pPr>
            <a:r>
              <a:rPr lang="en-GB"/>
              <a:t>Hasil prediksi diperoleh dari weak learner yang memiliki nilai bobot masing-masing</a:t>
            </a:r>
            <a:endParaRPr/>
          </a:p>
          <a:p>
            <a:pPr indent="-317182" lvl="0" marL="457200" rtl="0" algn="l">
              <a:spcBef>
                <a:spcPts val="0"/>
              </a:spcBef>
              <a:spcAft>
                <a:spcPts val="0"/>
              </a:spcAft>
              <a:buSzPct val="100000"/>
              <a:buChar char="●"/>
            </a:pPr>
            <a:r>
              <a:rPr lang="en-GB"/>
              <a:t>Contoh algoritme : Gradient Boosting dan XGBoost</a:t>
            </a:r>
            <a:endParaRPr/>
          </a:p>
        </p:txBody>
      </p:sp>
      <p:sp>
        <p:nvSpPr>
          <p:cNvPr id="416" name="Google Shape;416;p39"/>
          <p:cNvSpPr/>
          <p:nvPr/>
        </p:nvSpPr>
        <p:spPr>
          <a:xfrm>
            <a:off x="8167848" y="1535793"/>
            <a:ext cx="709200" cy="7788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17" name="Google Shape;417;p39"/>
          <p:cNvSpPr/>
          <p:nvPr/>
        </p:nvSpPr>
        <p:spPr>
          <a:xfrm>
            <a:off x="6792129" y="3527644"/>
            <a:ext cx="747900" cy="7788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18" name="Google Shape;418;p39"/>
          <p:cNvSpPr/>
          <p:nvPr/>
        </p:nvSpPr>
        <p:spPr>
          <a:xfrm>
            <a:off x="6877669" y="3883962"/>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19" name="Google Shape;419;p39"/>
          <p:cNvSpPr/>
          <p:nvPr/>
        </p:nvSpPr>
        <p:spPr>
          <a:xfrm>
            <a:off x="6891949" y="403455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0" name="Google Shape;420;p39"/>
          <p:cNvSpPr/>
          <p:nvPr/>
        </p:nvSpPr>
        <p:spPr>
          <a:xfrm>
            <a:off x="6999039" y="395021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1" name="Google Shape;421;p39"/>
          <p:cNvSpPr/>
          <p:nvPr/>
        </p:nvSpPr>
        <p:spPr>
          <a:xfrm>
            <a:off x="6877669" y="376668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2" name="Google Shape;422;p39"/>
          <p:cNvSpPr/>
          <p:nvPr/>
        </p:nvSpPr>
        <p:spPr>
          <a:xfrm>
            <a:off x="7013319" y="403455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3" name="Google Shape;423;p39"/>
          <p:cNvSpPr/>
          <p:nvPr/>
        </p:nvSpPr>
        <p:spPr>
          <a:xfrm>
            <a:off x="6968107" y="411888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4" name="Google Shape;424;p39"/>
          <p:cNvSpPr/>
          <p:nvPr/>
        </p:nvSpPr>
        <p:spPr>
          <a:xfrm>
            <a:off x="7151692" y="362947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5" name="Google Shape;425;p39"/>
          <p:cNvSpPr/>
          <p:nvPr/>
        </p:nvSpPr>
        <p:spPr>
          <a:xfrm>
            <a:off x="7075534" y="3865138"/>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6" name="Google Shape;426;p39"/>
          <p:cNvSpPr/>
          <p:nvPr/>
        </p:nvSpPr>
        <p:spPr>
          <a:xfrm>
            <a:off x="7099334" y="396829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7" name="Google Shape;427;p39"/>
          <p:cNvSpPr/>
          <p:nvPr/>
        </p:nvSpPr>
        <p:spPr>
          <a:xfrm>
            <a:off x="7134689" y="407145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8" name="Google Shape;428;p39"/>
          <p:cNvSpPr/>
          <p:nvPr/>
        </p:nvSpPr>
        <p:spPr>
          <a:xfrm>
            <a:off x="6877669" y="3959258"/>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29" name="Google Shape;429;p39"/>
          <p:cNvSpPr/>
          <p:nvPr/>
        </p:nvSpPr>
        <p:spPr>
          <a:xfrm>
            <a:off x="7061255" y="411888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0" name="Google Shape;430;p39"/>
          <p:cNvSpPr/>
          <p:nvPr/>
        </p:nvSpPr>
        <p:spPr>
          <a:xfrm>
            <a:off x="6920171" y="370043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1" name="Google Shape;431;p39"/>
          <p:cNvSpPr/>
          <p:nvPr/>
        </p:nvSpPr>
        <p:spPr>
          <a:xfrm>
            <a:off x="7151692" y="385535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2" name="Google Shape;432;p39"/>
          <p:cNvSpPr/>
          <p:nvPr/>
        </p:nvSpPr>
        <p:spPr>
          <a:xfrm>
            <a:off x="6976602" y="382532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3" name="Google Shape;433;p39"/>
          <p:cNvSpPr/>
          <p:nvPr/>
        </p:nvSpPr>
        <p:spPr>
          <a:xfrm>
            <a:off x="7030322" y="372069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4" name="Google Shape;434;p39"/>
          <p:cNvSpPr/>
          <p:nvPr/>
        </p:nvSpPr>
        <p:spPr>
          <a:xfrm>
            <a:off x="7123470" y="374241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5" name="Google Shape;435;p39"/>
          <p:cNvSpPr/>
          <p:nvPr/>
        </p:nvSpPr>
        <p:spPr>
          <a:xfrm>
            <a:off x="7199628" y="395021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6" name="Google Shape;436;p39"/>
          <p:cNvSpPr/>
          <p:nvPr/>
        </p:nvSpPr>
        <p:spPr>
          <a:xfrm>
            <a:off x="7256059" y="4052635"/>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7" name="Google Shape;437;p39"/>
          <p:cNvSpPr/>
          <p:nvPr/>
        </p:nvSpPr>
        <p:spPr>
          <a:xfrm>
            <a:off x="7239743" y="376668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8" name="Google Shape;438;p39"/>
          <p:cNvSpPr/>
          <p:nvPr/>
        </p:nvSpPr>
        <p:spPr>
          <a:xfrm>
            <a:off x="7338514" y="3883962"/>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39" name="Google Shape;439;p39"/>
          <p:cNvSpPr/>
          <p:nvPr/>
        </p:nvSpPr>
        <p:spPr>
          <a:xfrm>
            <a:off x="7400217" y="398786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0" name="Google Shape;440;p39"/>
          <p:cNvSpPr/>
          <p:nvPr/>
        </p:nvSpPr>
        <p:spPr>
          <a:xfrm>
            <a:off x="7348202" y="378006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1" name="Google Shape;441;p39"/>
          <p:cNvSpPr/>
          <p:nvPr/>
        </p:nvSpPr>
        <p:spPr>
          <a:xfrm>
            <a:off x="7256059" y="362947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2" name="Google Shape;442;p39"/>
          <p:cNvSpPr/>
          <p:nvPr/>
        </p:nvSpPr>
        <p:spPr>
          <a:xfrm>
            <a:off x="7030322" y="362947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3" name="Google Shape;443;p39"/>
          <p:cNvSpPr/>
          <p:nvPr/>
        </p:nvSpPr>
        <p:spPr>
          <a:xfrm>
            <a:off x="7318275" y="410080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4" name="Google Shape;444;p39"/>
          <p:cNvSpPr/>
          <p:nvPr/>
        </p:nvSpPr>
        <p:spPr>
          <a:xfrm>
            <a:off x="7189765" y="413771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5" name="Google Shape;445;p39"/>
          <p:cNvSpPr/>
          <p:nvPr/>
        </p:nvSpPr>
        <p:spPr>
          <a:xfrm>
            <a:off x="7061255" y="420322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6" name="Google Shape;446;p39"/>
          <p:cNvSpPr/>
          <p:nvPr/>
        </p:nvSpPr>
        <p:spPr>
          <a:xfrm>
            <a:off x="8219826" y="2032982"/>
            <a:ext cx="65100" cy="81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7" name="Google Shape;447;p39"/>
          <p:cNvSpPr/>
          <p:nvPr/>
        </p:nvSpPr>
        <p:spPr>
          <a:xfrm>
            <a:off x="8573797" y="2022228"/>
            <a:ext cx="65100" cy="81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8" name="Google Shape;448;p39"/>
          <p:cNvSpPr/>
          <p:nvPr/>
        </p:nvSpPr>
        <p:spPr>
          <a:xfrm>
            <a:off x="8772659" y="2022228"/>
            <a:ext cx="65100" cy="816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49" name="Google Shape;449;p39"/>
          <p:cNvSpPr/>
          <p:nvPr/>
        </p:nvSpPr>
        <p:spPr>
          <a:xfrm>
            <a:off x="8329264" y="1803687"/>
            <a:ext cx="65100" cy="81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50" name="Google Shape;450;p39"/>
          <p:cNvSpPr/>
          <p:nvPr/>
        </p:nvSpPr>
        <p:spPr>
          <a:xfrm>
            <a:off x="8423780" y="2032974"/>
            <a:ext cx="65100" cy="81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51" name="Google Shape;451;p39"/>
          <p:cNvSpPr/>
          <p:nvPr/>
        </p:nvSpPr>
        <p:spPr>
          <a:xfrm>
            <a:off x="8670284" y="1803687"/>
            <a:ext cx="65100" cy="816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52" name="Google Shape;452;p39"/>
          <p:cNvSpPr/>
          <p:nvPr/>
        </p:nvSpPr>
        <p:spPr>
          <a:xfrm>
            <a:off x="8499259" y="1635383"/>
            <a:ext cx="65100" cy="816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cxnSp>
        <p:nvCxnSpPr>
          <p:cNvPr id="453" name="Google Shape;453;p39"/>
          <p:cNvCxnSpPr>
            <a:stCxn id="452" idx="3"/>
            <a:endCxn id="449" idx="7"/>
          </p:cNvCxnSpPr>
          <p:nvPr/>
        </p:nvCxnSpPr>
        <p:spPr>
          <a:xfrm flipH="1">
            <a:off x="8384892" y="1705033"/>
            <a:ext cx="123900" cy="110700"/>
          </a:xfrm>
          <a:prstGeom prst="straightConnector1">
            <a:avLst/>
          </a:prstGeom>
          <a:noFill/>
          <a:ln cap="flat" cmpd="sng" w="9525">
            <a:solidFill>
              <a:srgbClr val="595959"/>
            </a:solidFill>
            <a:prstDash val="solid"/>
            <a:round/>
            <a:headEnd len="med" w="med" type="none"/>
            <a:tailEnd len="med" w="med" type="none"/>
          </a:ln>
        </p:spPr>
      </p:cxnSp>
      <p:cxnSp>
        <p:nvCxnSpPr>
          <p:cNvPr id="454" name="Google Shape;454;p39"/>
          <p:cNvCxnSpPr>
            <a:stCxn id="452" idx="5"/>
            <a:endCxn id="451" idx="1"/>
          </p:cNvCxnSpPr>
          <p:nvPr/>
        </p:nvCxnSpPr>
        <p:spPr>
          <a:xfrm>
            <a:off x="8554825" y="1705033"/>
            <a:ext cx="125100" cy="110700"/>
          </a:xfrm>
          <a:prstGeom prst="straightConnector1">
            <a:avLst/>
          </a:prstGeom>
          <a:noFill/>
          <a:ln cap="flat" cmpd="sng" w="9525">
            <a:solidFill>
              <a:srgbClr val="595959"/>
            </a:solidFill>
            <a:prstDash val="solid"/>
            <a:round/>
            <a:headEnd len="med" w="med" type="none"/>
            <a:tailEnd len="med" w="med" type="none"/>
          </a:ln>
        </p:spPr>
      </p:cxnSp>
      <p:cxnSp>
        <p:nvCxnSpPr>
          <p:cNvPr id="455" name="Google Shape;455;p39"/>
          <p:cNvCxnSpPr>
            <a:stCxn id="449" idx="3"/>
            <a:endCxn id="446" idx="0"/>
          </p:cNvCxnSpPr>
          <p:nvPr/>
        </p:nvCxnSpPr>
        <p:spPr>
          <a:xfrm flipH="1">
            <a:off x="8252398" y="1873337"/>
            <a:ext cx="86400" cy="159600"/>
          </a:xfrm>
          <a:prstGeom prst="straightConnector1">
            <a:avLst/>
          </a:prstGeom>
          <a:noFill/>
          <a:ln cap="flat" cmpd="sng" w="9525">
            <a:solidFill>
              <a:srgbClr val="595959"/>
            </a:solidFill>
            <a:prstDash val="solid"/>
            <a:round/>
            <a:headEnd len="med" w="med" type="none"/>
            <a:tailEnd len="med" w="med" type="none"/>
          </a:ln>
        </p:spPr>
      </p:cxnSp>
      <p:cxnSp>
        <p:nvCxnSpPr>
          <p:cNvPr id="456" name="Google Shape;456;p39"/>
          <p:cNvCxnSpPr>
            <a:stCxn id="449" idx="5"/>
            <a:endCxn id="450" idx="0"/>
          </p:cNvCxnSpPr>
          <p:nvPr/>
        </p:nvCxnSpPr>
        <p:spPr>
          <a:xfrm>
            <a:off x="8384831" y="1873337"/>
            <a:ext cx="71400" cy="159600"/>
          </a:xfrm>
          <a:prstGeom prst="straightConnector1">
            <a:avLst/>
          </a:prstGeom>
          <a:noFill/>
          <a:ln cap="flat" cmpd="sng" w="9525">
            <a:solidFill>
              <a:srgbClr val="595959"/>
            </a:solidFill>
            <a:prstDash val="solid"/>
            <a:round/>
            <a:headEnd len="med" w="med" type="none"/>
            <a:tailEnd len="med" w="med" type="none"/>
          </a:ln>
        </p:spPr>
      </p:cxnSp>
      <p:cxnSp>
        <p:nvCxnSpPr>
          <p:cNvPr id="457" name="Google Shape;457;p39"/>
          <p:cNvCxnSpPr>
            <a:stCxn id="451" idx="3"/>
            <a:endCxn id="447" idx="0"/>
          </p:cNvCxnSpPr>
          <p:nvPr/>
        </p:nvCxnSpPr>
        <p:spPr>
          <a:xfrm flipH="1">
            <a:off x="8606318" y="1873337"/>
            <a:ext cx="73500" cy="148800"/>
          </a:xfrm>
          <a:prstGeom prst="straightConnector1">
            <a:avLst/>
          </a:prstGeom>
          <a:noFill/>
          <a:ln cap="flat" cmpd="sng" w="9525">
            <a:solidFill>
              <a:srgbClr val="595959"/>
            </a:solidFill>
            <a:prstDash val="solid"/>
            <a:round/>
            <a:headEnd len="med" w="med" type="none"/>
            <a:tailEnd len="med" w="med" type="none"/>
          </a:ln>
        </p:spPr>
      </p:cxnSp>
      <p:cxnSp>
        <p:nvCxnSpPr>
          <p:cNvPr id="458" name="Google Shape;458;p39"/>
          <p:cNvCxnSpPr>
            <a:stCxn id="451" idx="5"/>
            <a:endCxn id="448" idx="0"/>
          </p:cNvCxnSpPr>
          <p:nvPr/>
        </p:nvCxnSpPr>
        <p:spPr>
          <a:xfrm>
            <a:off x="8725851" y="1873337"/>
            <a:ext cx="79500" cy="148800"/>
          </a:xfrm>
          <a:prstGeom prst="straightConnector1">
            <a:avLst/>
          </a:prstGeom>
          <a:noFill/>
          <a:ln cap="flat" cmpd="sng" w="9525">
            <a:solidFill>
              <a:srgbClr val="595959"/>
            </a:solidFill>
            <a:prstDash val="solid"/>
            <a:round/>
            <a:headEnd len="med" w="med" type="none"/>
            <a:tailEnd len="med" w="med" type="none"/>
          </a:ln>
        </p:spPr>
      </p:cxnSp>
      <p:sp>
        <p:nvSpPr>
          <p:cNvPr id="459" name="Google Shape;459;p39"/>
          <p:cNvSpPr/>
          <p:nvPr/>
        </p:nvSpPr>
        <p:spPr>
          <a:xfrm>
            <a:off x="8219742" y="3040277"/>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60" name="Google Shape;460;p39"/>
          <p:cNvSpPr/>
          <p:nvPr/>
        </p:nvSpPr>
        <p:spPr>
          <a:xfrm>
            <a:off x="8592989" y="3028994"/>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61" name="Google Shape;461;p39"/>
          <p:cNvSpPr/>
          <p:nvPr/>
        </p:nvSpPr>
        <p:spPr>
          <a:xfrm>
            <a:off x="8802680" y="3028994"/>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62" name="Google Shape;462;p39"/>
          <p:cNvSpPr/>
          <p:nvPr/>
        </p:nvSpPr>
        <p:spPr>
          <a:xfrm>
            <a:off x="8335140" y="2799704"/>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63" name="Google Shape;463;p39"/>
          <p:cNvSpPr/>
          <p:nvPr/>
        </p:nvSpPr>
        <p:spPr>
          <a:xfrm>
            <a:off x="8434802" y="3040269"/>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64" name="Google Shape;464;p39"/>
          <p:cNvSpPr/>
          <p:nvPr/>
        </p:nvSpPr>
        <p:spPr>
          <a:xfrm>
            <a:off x="8694730" y="2799704"/>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65" name="Google Shape;465;p39"/>
          <p:cNvSpPr/>
          <p:nvPr/>
        </p:nvSpPr>
        <p:spPr>
          <a:xfrm>
            <a:off x="8514391" y="2623121"/>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cxnSp>
        <p:nvCxnSpPr>
          <p:cNvPr id="466" name="Google Shape;466;p39"/>
          <p:cNvCxnSpPr>
            <a:stCxn id="465" idx="3"/>
            <a:endCxn id="462" idx="7"/>
          </p:cNvCxnSpPr>
          <p:nvPr/>
        </p:nvCxnSpPr>
        <p:spPr>
          <a:xfrm flipH="1">
            <a:off x="8393996" y="2696356"/>
            <a:ext cx="130500" cy="115800"/>
          </a:xfrm>
          <a:prstGeom prst="straightConnector1">
            <a:avLst/>
          </a:prstGeom>
          <a:noFill/>
          <a:ln cap="flat" cmpd="sng" w="9525">
            <a:solidFill>
              <a:srgbClr val="595959"/>
            </a:solidFill>
            <a:prstDash val="solid"/>
            <a:round/>
            <a:headEnd len="med" w="med" type="none"/>
            <a:tailEnd len="med" w="med" type="none"/>
          </a:ln>
        </p:spPr>
      </p:cxnSp>
      <p:cxnSp>
        <p:nvCxnSpPr>
          <p:cNvPr id="467" name="Google Shape;467;p39"/>
          <p:cNvCxnSpPr>
            <a:stCxn id="465" idx="5"/>
            <a:endCxn id="464" idx="1"/>
          </p:cNvCxnSpPr>
          <p:nvPr/>
        </p:nvCxnSpPr>
        <p:spPr>
          <a:xfrm>
            <a:off x="8573286" y="2696356"/>
            <a:ext cx="131400" cy="115800"/>
          </a:xfrm>
          <a:prstGeom prst="straightConnector1">
            <a:avLst/>
          </a:prstGeom>
          <a:noFill/>
          <a:ln cap="flat" cmpd="sng" w="9525">
            <a:solidFill>
              <a:srgbClr val="595959"/>
            </a:solidFill>
            <a:prstDash val="solid"/>
            <a:round/>
            <a:headEnd len="med" w="med" type="none"/>
            <a:tailEnd len="med" w="med" type="none"/>
          </a:ln>
        </p:spPr>
      </p:cxnSp>
      <p:cxnSp>
        <p:nvCxnSpPr>
          <p:cNvPr id="468" name="Google Shape;468;p39"/>
          <p:cNvCxnSpPr>
            <a:stCxn id="462" idx="3"/>
            <a:endCxn id="459" idx="0"/>
          </p:cNvCxnSpPr>
          <p:nvPr/>
        </p:nvCxnSpPr>
        <p:spPr>
          <a:xfrm flipH="1">
            <a:off x="8254345" y="2872938"/>
            <a:ext cx="90900" cy="167400"/>
          </a:xfrm>
          <a:prstGeom prst="straightConnector1">
            <a:avLst/>
          </a:prstGeom>
          <a:noFill/>
          <a:ln cap="flat" cmpd="sng" w="9525">
            <a:solidFill>
              <a:srgbClr val="595959"/>
            </a:solidFill>
            <a:prstDash val="solid"/>
            <a:round/>
            <a:headEnd len="med" w="med" type="none"/>
            <a:tailEnd len="med" w="med" type="none"/>
          </a:ln>
        </p:spPr>
      </p:cxnSp>
      <p:cxnSp>
        <p:nvCxnSpPr>
          <p:cNvPr id="469" name="Google Shape;469;p39"/>
          <p:cNvCxnSpPr>
            <a:stCxn id="462" idx="5"/>
            <a:endCxn id="463" idx="0"/>
          </p:cNvCxnSpPr>
          <p:nvPr/>
        </p:nvCxnSpPr>
        <p:spPr>
          <a:xfrm>
            <a:off x="8394035" y="2872938"/>
            <a:ext cx="75300" cy="167400"/>
          </a:xfrm>
          <a:prstGeom prst="straightConnector1">
            <a:avLst/>
          </a:prstGeom>
          <a:noFill/>
          <a:ln cap="flat" cmpd="sng" w="9525">
            <a:solidFill>
              <a:srgbClr val="595959"/>
            </a:solidFill>
            <a:prstDash val="solid"/>
            <a:round/>
            <a:headEnd len="med" w="med" type="none"/>
            <a:tailEnd len="med" w="med" type="none"/>
          </a:ln>
        </p:spPr>
      </p:cxnSp>
      <p:cxnSp>
        <p:nvCxnSpPr>
          <p:cNvPr id="470" name="Google Shape;470;p39"/>
          <p:cNvCxnSpPr>
            <a:stCxn id="464" idx="3"/>
            <a:endCxn id="460" idx="0"/>
          </p:cNvCxnSpPr>
          <p:nvPr/>
        </p:nvCxnSpPr>
        <p:spPr>
          <a:xfrm flipH="1">
            <a:off x="8627435" y="2872938"/>
            <a:ext cx="77400" cy="156000"/>
          </a:xfrm>
          <a:prstGeom prst="straightConnector1">
            <a:avLst/>
          </a:prstGeom>
          <a:noFill/>
          <a:ln cap="flat" cmpd="sng" w="9525">
            <a:solidFill>
              <a:srgbClr val="595959"/>
            </a:solidFill>
            <a:prstDash val="solid"/>
            <a:round/>
            <a:headEnd len="med" w="med" type="none"/>
            <a:tailEnd len="med" w="med" type="none"/>
          </a:ln>
        </p:spPr>
      </p:cxnSp>
      <p:cxnSp>
        <p:nvCxnSpPr>
          <p:cNvPr id="471" name="Google Shape;471;p39"/>
          <p:cNvCxnSpPr>
            <a:stCxn id="464" idx="5"/>
            <a:endCxn id="461" idx="0"/>
          </p:cNvCxnSpPr>
          <p:nvPr/>
        </p:nvCxnSpPr>
        <p:spPr>
          <a:xfrm>
            <a:off x="8753625" y="2872938"/>
            <a:ext cx="83700" cy="156000"/>
          </a:xfrm>
          <a:prstGeom prst="straightConnector1">
            <a:avLst/>
          </a:prstGeom>
          <a:noFill/>
          <a:ln cap="flat" cmpd="sng" w="9525">
            <a:solidFill>
              <a:srgbClr val="595959"/>
            </a:solidFill>
            <a:prstDash val="solid"/>
            <a:round/>
            <a:headEnd len="med" w="med" type="none"/>
            <a:tailEnd len="med" w="med" type="none"/>
          </a:ln>
        </p:spPr>
      </p:cxnSp>
      <p:sp>
        <p:nvSpPr>
          <p:cNvPr id="472" name="Google Shape;472;p39"/>
          <p:cNvSpPr/>
          <p:nvPr/>
        </p:nvSpPr>
        <p:spPr>
          <a:xfrm>
            <a:off x="8222338" y="4025955"/>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73" name="Google Shape;473;p39"/>
          <p:cNvSpPr/>
          <p:nvPr/>
        </p:nvSpPr>
        <p:spPr>
          <a:xfrm>
            <a:off x="8595593" y="4014671"/>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74" name="Google Shape;474;p39"/>
          <p:cNvSpPr/>
          <p:nvPr/>
        </p:nvSpPr>
        <p:spPr>
          <a:xfrm>
            <a:off x="8805288" y="4014671"/>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75" name="Google Shape;475;p39"/>
          <p:cNvSpPr/>
          <p:nvPr/>
        </p:nvSpPr>
        <p:spPr>
          <a:xfrm>
            <a:off x="8337738" y="3785378"/>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76" name="Google Shape;476;p39"/>
          <p:cNvSpPr/>
          <p:nvPr/>
        </p:nvSpPr>
        <p:spPr>
          <a:xfrm>
            <a:off x="8437402" y="4025947"/>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77" name="Google Shape;477;p39"/>
          <p:cNvSpPr/>
          <p:nvPr/>
        </p:nvSpPr>
        <p:spPr>
          <a:xfrm>
            <a:off x="8697336" y="3785378"/>
            <a:ext cx="69000" cy="858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78" name="Google Shape;478;p39"/>
          <p:cNvSpPr/>
          <p:nvPr/>
        </p:nvSpPr>
        <p:spPr>
          <a:xfrm>
            <a:off x="8516993" y="3608793"/>
            <a:ext cx="69000" cy="858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cxnSp>
        <p:nvCxnSpPr>
          <p:cNvPr id="479" name="Google Shape;479;p39"/>
          <p:cNvCxnSpPr>
            <a:stCxn id="478" idx="3"/>
            <a:endCxn id="475" idx="7"/>
          </p:cNvCxnSpPr>
          <p:nvPr/>
        </p:nvCxnSpPr>
        <p:spPr>
          <a:xfrm flipH="1">
            <a:off x="8396598" y="3682028"/>
            <a:ext cx="130500" cy="115800"/>
          </a:xfrm>
          <a:prstGeom prst="straightConnector1">
            <a:avLst/>
          </a:prstGeom>
          <a:noFill/>
          <a:ln cap="flat" cmpd="sng" w="9525">
            <a:solidFill>
              <a:srgbClr val="595959"/>
            </a:solidFill>
            <a:prstDash val="solid"/>
            <a:round/>
            <a:headEnd len="med" w="med" type="none"/>
            <a:tailEnd len="med" w="med" type="none"/>
          </a:ln>
        </p:spPr>
      </p:cxnSp>
      <p:cxnSp>
        <p:nvCxnSpPr>
          <p:cNvPr id="480" name="Google Shape;480;p39"/>
          <p:cNvCxnSpPr>
            <a:stCxn id="478" idx="5"/>
            <a:endCxn id="477" idx="1"/>
          </p:cNvCxnSpPr>
          <p:nvPr/>
        </p:nvCxnSpPr>
        <p:spPr>
          <a:xfrm>
            <a:off x="8575888" y="3682028"/>
            <a:ext cx="131700" cy="115800"/>
          </a:xfrm>
          <a:prstGeom prst="straightConnector1">
            <a:avLst/>
          </a:prstGeom>
          <a:noFill/>
          <a:ln cap="flat" cmpd="sng" w="9525">
            <a:solidFill>
              <a:srgbClr val="595959"/>
            </a:solidFill>
            <a:prstDash val="solid"/>
            <a:round/>
            <a:headEnd len="med" w="med" type="none"/>
            <a:tailEnd len="med" w="med" type="none"/>
          </a:ln>
        </p:spPr>
      </p:cxnSp>
      <p:cxnSp>
        <p:nvCxnSpPr>
          <p:cNvPr id="481" name="Google Shape;481;p39"/>
          <p:cNvCxnSpPr>
            <a:stCxn id="475" idx="3"/>
            <a:endCxn id="472" idx="0"/>
          </p:cNvCxnSpPr>
          <p:nvPr/>
        </p:nvCxnSpPr>
        <p:spPr>
          <a:xfrm flipH="1">
            <a:off x="8256943" y="3858613"/>
            <a:ext cx="90900" cy="167400"/>
          </a:xfrm>
          <a:prstGeom prst="straightConnector1">
            <a:avLst/>
          </a:prstGeom>
          <a:noFill/>
          <a:ln cap="flat" cmpd="sng" w="9525">
            <a:solidFill>
              <a:srgbClr val="595959"/>
            </a:solidFill>
            <a:prstDash val="solid"/>
            <a:round/>
            <a:headEnd len="med" w="med" type="none"/>
            <a:tailEnd len="med" w="med" type="none"/>
          </a:ln>
        </p:spPr>
      </p:cxnSp>
      <p:cxnSp>
        <p:nvCxnSpPr>
          <p:cNvPr id="482" name="Google Shape;482;p39"/>
          <p:cNvCxnSpPr>
            <a:stCxn id="475" idx="5"/>
            <a:endCxn id="476" idx="0"/>
          </p:cNvCxnSpPr>
          <p:nvPr/>
        </p:nvCxnSpPr>
        <p:spPr>
          <a:xfrm>
            <a:off x="8396634" y="3858613"/>
            <a:ext cx="75300" cy="167400"/>
          </a:xfrm>
          <a:prstGeom prst="straightConnector1">
            <a:avLst/>
          </a:prstGeom>
          <a:noFill/>
          <a:ln cap="flat" cmpd="sng" w="9525">
            <a:solidFill>
              <a:srgbClr val="595959"/>
            </a:solidFill>
            <a:prstDash val="solid"/>
            <a:round/>
            <a:headEnd len="med" w="med" type="none"/>
            <a:tailEnd len="med" w="med" type="none"/>
          </a:ln>
        </p:spPr>
      </p:cxnSp>
      <p:cxnSp>
        <p:nvCxnSpPr>
          <p:cNvPr id="483" name="Google Shape;483;p39"/>
          <p:cNvCxnSpPr>
            <a:stCxn id="477" idx="3"/>
            <a:endCxn id="473" idx="0"/>
          </p:cNvCxnSpPr>
          <p:nvPr/>
        </p:nvCxnSpPr>
        <p:spPr>
          <a:xfrm flipH="1">
            <a:off x="8630041" y="3858613"/>
            <a:ext cx="77400" cy="156000"/>
          </a:xfrm>
          <a:prstGeom prst="straightConnector1">
            <a:avLst/>
          </a:prstGeom>
          <a:noFill/>
          <a:ln cap="flat" cmpd="sng" w="9525">
            <a:solidFill>
              <a:srgbClr val="595959"/>
            </a:solidFill>
            <a:prstDash val="solid"/>
            <a:round/>
            <a:headEnd len="med" w="med" type="none"/>
            <a:tailEnd len="med" w="med" type="none"/>
          </a:ln>
        </p:spPr>
      </p:cxnSp>
      <p:cxnSp>
        <p:nvCxnSpPr>
          <p:cNvPr id="484" name="Google Shape;484;p39"/>
          <p:cNvCxnSpPr>
            <a:stCxn id="477" idx="5"/>
            <a:endCxn id="474" idx="0"/>
          </p:cNvCxnSpPr>
          <p:nvPr/>
        </p:nvCxnSpPr>
        <p:spPr>
          <a:xfrm>
            <a:off x="8756231" y="3858613"/>
            <a:ext cx="83700" cy="156000"/>
          </a:xfrm>
          <a:prstGeom prst="straightConnector1">
            <a:avLst/>
          </a:prstGeom>
          <a:noFill/>
          <a:ln cap="flat" cmpd="sng" w="9525">
            <a:solidFill>
              <a:srgbClr val="595959"/>
            </a:solidFill>
            <a:prstDash val="solid"/>
            <a:round/>
            <a:headEnd len="med" w="med" type="none"/>
            <a:tailEnd len="med" w="med" type="none"/>
          </a:ln>
        </p:spPr>
      </p:cxnSp>
      <p:sp>
        <p:nvSpPr>
          <p:cNvPr id="485" name="Google Shape;485;p39"/>
          <p:cNvSpPr/>
          <p:nvPr/>
        </p:nvSpPr>
        <p:spPr>
          <a:xfrm>
            <a:off x="8163846" y="2548638"/>
            <a:ext cx="747900" cy="8175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86" name="Google Shape;486;p39"/>
          <p:cNvSpPr/>
          <p:nvPr/>
        </p:nvSpPr>
        <p:spPr>
          <a:xfrm>
            <a:off x="8175252" y="3510480"/>
            <a:ext cx="747900" cy="8175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87" name="Google Shape;487;p39"/>
          <p:cNvSpPr/>
          <p:nvPr/>
        </p:nvSpPr>
        <p:spPr>
          <a:xfrm>
            <a:off x="6803463" y="2581871"/>
            <a:ext cx="747900" cy="7788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88" name="Google Shape;488;p39"/>
          <p:cNvSpPr/>
          <p:nvPr/>
        </p:nvSpPr>
        <p:spPr>
          <a:xfrm>
            <a:off x="6889003" y="293818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89" name="Google Shape;489;p39"/>
          <p:cNvSpPr/>
          <p:nvPr/>
        </p:nvSpPr>
        <p:spPr>
          <a:xfrm>
            <a:off x="6903282" y="308878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0" name="Google Shape;490;p39"/>
          <p:cNvSpPr/>
          <p:nvPr/>
        </p:nvSpPr>
        <p:spPr>
          <a:xfrm>
            <a:off x="7010373" y="300444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1" name="Google Shape;491;p39"/>
          <p:cNvSpPr/>
          <p:nvPr/>
        </p:nvSpPr>
        <p:spPr>
          <a:xfrm>
            <a:off x="6889003" y="282091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2" name="Google Shape;492;p39"/>
          <p:cNvSpPr/>
          <p:nvPr/>
        </p:nvSpPr>
        <p:spPr>
          <a:xfrm>
            <a:off x="7024652" y="308878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3" name="Google Shape;493;p39"/>
          <p:cNvSpPr/>
          <p:nvPr/>
        </p:nvSpPr>
        <p:spPr>
          <a:xfrm>
            <a:off x="6979440" y="317311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4" name="Google Shape;494;p39"/>
          <p:cNvSpPr/>
          <p:nvPr/>
        </p:nvSpPr>
        <p:spPr>
          <a:xfrm>
            <a:off x="7163026" y="268369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5" name="Google Shape;495;p39"/>
          <p:cNvSpPr/>
          <p:nvPr/>
        </p:nvSpPr>
        <p:spPr>
          <a:xfrm>
            <a:off x="7086868" y="2919365"/>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6" name="Google Shape;496;p39"/>
          <p:cNvSpPr/>
          <p:nvPr/>
        </p:nvSpPr>
        <p:spPr>
          <a:xfrm>
            <a:off x="7110667" y="302252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7" name="Google Shape;497;p39"/>
          <p:cNvSpPr/>
          <p:nvPr/>
        </p:nvSpPr>
        <p:spPr>
          <a:xfrm>
            <a:off x="7146023" y="312568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8" name="Google Shape;498;p39"/>
          <p:cNvSpPr/>
          <p:nvPr/>
        </p:nvSpPr>
        <p:spPr>
          <a:xfrm>
            <a:off x="6889003" y="301348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499" name="Google Shape;499;p39"/>
          <p:cNvSpPr/>
          <p:nvPr/>
        </p:nvSpPr>
        <p:spPr>
          <a:xfrm>
            <a:off x="7072588" y="317311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0" name="Google Shape;500;p39"/>
          <p:cNvSpPr/>
          <p:nvPr/>
        </p:nvSpPr>
        <p:spPr>
          <a:xfrm>
            <a:off x="6931504" y="275465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1" name="Google Shape;501;p39"/>
          <p:cNvSpPr/>
          <p:nvPr/>
        </p:nvSpPr>
        <p:spPr>
          <a:xfrm>
            <a:off x="7163026" y="290958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2" name="Google Shape;502;p39"/>
          <p:cNvSpPr/>
          <p:nvPr/>
        </p:nvSpPr>
        <p:spPr>
          <a:xfrm>
            <a:off x="6987935" y="287955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3" name="Google Shape;503;p39"/>
          <p:cNvSpPr/>
          <p:nvPr/>
        </p:nvSpPr>
        <p:spPr>
          <a:xfrm>
            <a:off x="7041655" y="277492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4" name="Google Shape;504;p39"/>
          <p:cNvSpPr/>
          <p:nvPr/>
        </p:nvSpPr>
        <p:spPr>
          <a:xfrm>
            <a:off x="7134804" y="279664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5" name="Google Shape;505;p39"/>
          <p:cNvSpPr/>
          <p:nvPr/>
        </p:nvSpPr>
        <p:spPr>
          <a:xfrm>
            <a:off x="7210961" y="300444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6" name="Google Shape;506;p39"/>
          <p:cNvSpPr/>
          <p:nvPr/>
        </p:nvSpPr>
        <p:spPr>
          <a:xfrm>
            <a:off x="7267393" y="3106862"/>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7" name="Google Shape;507;p39"/>
          <p:cNvSpPr/>
          <p:nvPr/>
        </p:nvSpPr>
        <p:spPr>
          <a:xfrm>
            <a:off x="7251077" y="282091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8" name="Google Shape;508;p39"/>
          <p:cNvSpPr/>
          <p:nvPr/>
        </p:nvSpPr>
        <p:spPr>
          <a:xfrm>
            <a:off x="7349847" y="293818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09" name="Google Shape;509;p39"/>
          <p:cNvSpPr/>
          <p:nvPr/>
        </p:nvSpPr>
        <p:spPr>
          <a:xfrm>
            <a:off x="7411550" y="304209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0" name="Google Shape;510;p39"/>
          <p:cNvSpPr/>
          <p:nvPr/>
        </p:nvSpPr>
        <p:spPr>
          <a:xfrm>
            <a:off x="7359535" y="2834288"/>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1" name="Google Shape;511;p39"/>
          <p:cNvSpPr/>
          <p:nvPr/>
        </p:nvSpPr>
        <p:spPr>
          <a:xfrm>
            <a:off x="7267393" y="268369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2" name="Google Shape;512;p39"/>
          <p:cNvSpPr/>
          <p:nvPr/>
        </p:nvSpPr>
        <p:spPr>
          <a:xfrm>
            <a:off x="7041655" y="268369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3" name="Google Shape;513;p39"/>
          <p:cNvSpPr/>
          <p:nvPr/>
        </p:nvSpPr>
        <p:spPr>
          <a:xfrm>
            <a:off x="7329608" y="315503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4" name="Google Shape;514;p39"/>
          <p:cNvSpPr/>
          <p:nvPr/>
        </p:nvSpPr>
        <p:spPr>
          <a:xfrm>
            <a:off x="7201098" y="319194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5" name="Google Shape;515;p39"/>
          <p:cNvSpPr/>
          <p:nvPr/>
        </p:nvSpPr>
        <p:spPr>
          <a:xfrm>
            <a:off x="7072588" y="325745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6" name="Google Shape;516;p39"/>
          <p:cNvSpPr/>
          <p:nvPr/>
        </p:nvSpPr>
        <p:spPr>
          <a:xfrm>
            <a:off x="6799406" y="1533584"/>
            <a:ext cx="747900" cy="778800"/>
          </a:xfrm>
          <a:prstGeom prst="ellipse">
            <a:avLst/>
          </a:prstGeom>
          <a:noFill/>
          <a:ln cap="flat" cmpd="sng" w="9525">
            <a:solidFill>
              <a:srgbClr val="595959"/>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7" name="Google Shape;517;p39"/>
          <p:cNvSpPr/>
          <p:nvPr/>
        </p:nvSpPr>
        <p:spPr>
          <a:xfrm>
            <a:off x="6884947" y="1889902"/>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8" name="Google Shape;518;p39"/>
          <p:cNvSpPr/>
          <p:nvPr/>
        </p:nvSpPr>
        <p:spPr>
          <a:xfrm>
            <a:off x="6899226" y="204049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19" name="Google Shape;519;p39"/>
          <p:cNvSpPr/>
          <p:nvPr/>
        </p:nvSpPr>
        <p:spPr>
          <a:xfrm>
            <a:off x="7006317" y="195615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0" name="Google Shape;520;p39"/>
          <p:cNvSpPr/>
          <p:nvPr/>
        </p:nvSpPr>
        <p:spPr>
          <a:xfrm>
            <a:off x="6884947" y="177262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1" name="Google Shape;521;p39"/>
          <p:cNvSpPr/>
          <p:nvPr/>
        </p:nvSpPr>
        <p:spPr>
          <a:xfrm>
            <a:off x="7020596" y="204049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2" name="Google Shape;522;p39"/>
          <p:cNvSpPr/>
          <p:nvPr/>
        </p:nvSpPr>
        <p:spPr>
          <a:xfrm>
            <a:off x="6975384" y="212482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3" name="Google Shape;523;p39"/>
          <p:cNvSpPr/>
          <p:nvPr/>
        </p:nvSpPr>
        <p:spPr>
          <a:xfrm>
            <a:off x="7158970" y="163541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4" name="Google Shape;524;p39"/>
          <p:cNvSpPr/>
          <p:nvPr/>
        </p:nvSpPr>
        <p:spPr>
          <a:xfrm>
            <a:off x="7082812" y="1871078"/>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5" name="Google Shape;525;p39"/>
          <p:cNvSpPr/>
          <p:nvPr/>
        </p:nvSpPr>
        <p:spPr>
          <a:xfrm>
            <a:off x="7106611" y="197423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6" name="Google Shape;526;p39"/>
          <p:cNvSpPr/>
          <p:nvPr/>
        </p:nvSpPr>
        <p:spPr>
          <a:xfrm>
            <a:off x="7141966" y="207739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7" name="Google Shape;527;p39"/>
          <p:cNvSpPr/>
          <p:nvPr/>
        </p:nvSpPr>
        <p:spPr>
          <a:xfrm>
            <a:off x="6884947" y="196519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8" name="Google Shape;528;p39"/>
          <p:cNvSpPr/>
          <p:nvPr/>
        </p:nvSpPr>
        <p:spPr>
          <a:xfrm>
            <a:off x="7068532" y="212482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29" name="Google Shape;529;p39"/>
          <p:cNvSpPr/>
          <p:nvPr/>
        </p:nvSpPr>
        <p:spPr>
          <a:xfrm>
            <a:off x="6927448" y="170637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0" name="Google Shape;530;p39"/>
          <p:cNvSpPr/>
          <p:nvPr/>
        </p:nvSpPr>
        <p:spPr>
          <a:xfrm>
            <a:off x="7158970" y="186129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1" name="Google Shape;531;p39"/>
          <p:cNvSpPr/>
          <p:nvPr/>
        </p:nvSpPr>
        <p:spPr>
          <a:xfrm>
            <a:off x="6983879" y="183126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2" name="Google Shape;532;p39"/>
          <p:cNvSpPr/>
          <p:nvPr/>
        </p:nvSpPr>
        <p:spPr>
          <a:xfrm>
            <a:off x="7037599" y="1726639"/>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3" name="Google Shape;533;p39"/>
          <p:cNvSpPr/>
          <p:nvPr/>
        </p:nvSpPr>
        <p:spPr>
          <a:xfrm>
            <a:off x="7130748" y="174835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4" name="Google Shape;534;p39"/>
          <p:cNvSpPr/>
          <p:nvPr/>
        </p:nvSpPr>
        <p:spPr>
          <a:xfrm>
            <a:off x="7206905" y="195615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5" name="Google Shape;535;p39"/>
          <p:cNvSpPr/>
          <p:nvPr/>
        </p:nvSpPr>
        <p:spPr>
          <a:xfrm>
            <a:off x="7263337" y="2058575"/>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6" name="Google Shape;536;p39"/>
          <p:cNvSpPr/>
          <p:nvPr/>
        </p:nvSpPr>
        <p:spPr>
          <a:xfrm>
            <a:off x="7247021" y="177262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7" name="Google Shape;537;p39"/>
          <p:cNvSpPr/>
          <p:nvPr/>
        </p:nvSpPr>
        <p:spPr>
          <a:xfrm>
            <a:off x="7345791" y="1889902"/>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8" name="Google Shape;538;p39"/>
          <p:cNvSpPr/>
          <p:nvPr/>
        </p:nvSpPr>
        <p:spPr>
          <a:xfrm>
            <a:off x="7407494" y="1993804"/>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39" name="Google Shape;539;p39"/>
          <p:cNvSpPr/>
          <p:nvPr/>
        </p:nvSpPr>
        <p:spPr>
          <a:xfrm>
            <a:off x="7355479" y="1786001"/>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40" name="Google Shape;540;p39"/>
          <p:cNvSpPr/>
          <p:nvPr/>
        </p:nvSpPr>
        <p:spPr>
          <a:xfrm>
            <a:off x="7263337" y="163541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41" name="Google Shape;541;p39"/>
          <p:cNvSpPr/>
          <p:nvPr/>
        </p:nvSpPr>
        <p:spPr>
          <a:xfrm>
            <a:off x="7037599" y="1635410"/>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42" name="Google Shape;542;p39"/>
          <p:cNvSpPr/>
          <p:nvPr/>
        </p:nvSpPr>
        <p:spPr>
          <a:xfrm>
            <a:off x="7325552" y="2106747"/>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43" name="Google Shape;543;p39"/>
          <p:cNvSpPr/>
          <p:nvPr/>
        </p:nvSpPr>
        <p:spPr>
          <a:xfrm>
            <a:off x="7197042" y="2143653"/>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544" name="Google Shape;544;p39"/>
          <p:cNvSpPr/>
          <p:nvPr/>
        </p:nvSpPr>
        <p:spPr>
          <a:xfrm>
            <a:off x="7068532" y="2209166"/>
            <a:ext cx="62100" cy="660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cxnSp>
        <p:nvCxnSpPr>
          <p:cNvPr id="545" name="Google Shape;545;p39"/>
          <p:cNvCxnSpPr>
            <a:stCxn id="516" idx="6"/>
            <a:endCxn id="416" idx="2"/>
          </p:cNvCxnSpPr>
          <p:nvPr/>
        </p:nvCxnSpPr>
        <p:spPr>
          <a:xfrm>
            <a:off x="7547306" y="1922984"/>
            <a:ext cx="620400" cy="2100"/>
          </a:xfrm>
          <a:prstGeom prst="straightConnector1">
            <a:avLst/>
          </a:prstGeom>
          <a:noFill/>
          <a:ln cap="flat" cmpd="sng" w="9525">
            <a:solidFill>
              <a:srgbClr val="595959"/>
            </a:solidFill>
            <a:prstDash val="solid"/>
            <a:round/>
            <a:headEnd len="med" w="med" type="none"/>
            <a:tailEnd len="med" w="med" type="stealth"/>
          </a:ln>
        </p:spPr>
      </p:cxnSp>
      <p:cxnSp>
        <p:nvCxnSpPr>
          <p:cNvPr id="546" name="Google Shape;546;p39"/>
          <p:cNvCxnSpPr>
            <a:stCxn id="487" idx="6"/>
            <a:endCxn id="485" idx="2"/>
          </p:cNvCxnSpPr>
          <p:nvPr/>
        </p:nvCxnSpPr>
        <p:spPr>
          <a:xfrm flipH="1" rot="10800000">
            <a:off x="7551363" y="2957471"/>
            <a:ext cx="612600" cy="13800"/>
          </a:xfrm>
          <a:prstGeom prst="straightConnector1">
            <a:avLst/>
          </a:prstGeom>
          <a:noFill/>
          <a:ln cap="flat" cmpd="sng" w="9525">
            <a:solidFill>
              <a:srgbClr val="595959"/>
            </a:solidFill>
            <a:prstDash val="solid"/>
            <a:round/>
            <a:headEnd len="med" w="med" type="none"/>
            <a:tailEnd len="med" w="med" type="stealth"/>
          </a:ln>
        </p:spPr>
      </p:cxnSp>
      <p:cxnSp>
        <p:nvCxnSpPr>
          <p:cNvPr id="547" name="Google Shape;547;p39"/>
          <p:cNvCxnSpPr>
            <a:stCxn id="485" idx="3"/>
            <a:endCxn id="417" idx="7"/>
          </p:cNvCxnSpPr>
          <p:nvPr/>
        </p:nvCxnSpPr>
        <p:spPr>
          <a:xfrm flipH="1">
            <a:off x="7430374" y="3246418"/>
            <a:ext cx="843000" cy="395400"/>
          </a:xfrm>
          <a:prstGeom prst="straightConnector1">
            <a:avLst/>
          </a:prstGeom>
          <a:noFill/>
          <a:ln cap="flat" cmpd="sng" w="9525">
            <a:solidFill>
              <a:srgbClr val="595959"/>
            </a:solidFill>
            <a:prstDash val="solid"/>
            <a:round/>
            <a:headEnd len="med" w="med" type="none"/>
            <a:tailEnd len="med" w="med" type="stealth"/>
          </a:ln>
        </p:spPr>
      </p:cxnSp>
      <p:cxnSp>
        <p:nvCxnSpPr>
          <p:cNvPr id="548" name="Google Shape;548;p39"/>
          <p:cNvCxnSpPr>
            <a:stCxn id="417" idx="6"/>
            <a:endCxn id="486" idx="2"/>
          </p:cNvCxnSpPr>
          <p:nvPr/>
        </p:nvCxnSpPr>
        <p:spPr>
          <a:xfrm>
            <a:off x="7540029" y="3917044"/>
            <a:ext cx="635100" cy="2100"/>
          </a:xfrm>
          <a:prstGeom prst="straightConnector1">
            <a:avLst/>
          </a:prstGeom>
          <a:noFill/>
          <a:ln cap="flat" cmpd="sng" w="9525">
            <a:solidFill>
              <a:srgbClr val="595959"/>
            </a:solidFill>
            <a:prstDash val="solid"/>
            <a:round/>
            <a:headEnd len="med" w="med" type="none"/>
            <a:tailEnd len="med" w="med" type="stealth"/>
          </a:ln>
        </p:spPr>
      </p:cxnSp>
      <p:sp>
        <p:nvSpPr>
          <p:cNvPr id="549" name="Google Shape;549;p39"/>
          <p:cNvSpPr txBox="1"/>
          <p:nvPr/>
        </p:nvSpPr>
        <p:spPr>
          <a:xfrm>
            <a:off x="7104050" y="1152475"/>
            <a:ext cx="1485300" cy="423600"/>
          </a:xfrm>
          <a:prstGeom prst="rect">
            <a:avLst/>
          </a:prstGeom>
          <a:noFill/>
          <a:ln>
            <a:noFill/>
          </a:ln>
        </p:spPr>
        <p:txBody>
          <a:bodyPr anchorCtr="0" anchor="t" bIns="95450" lIns="95450" spcFirstLastPara="1" rIns="95450" wrap="square" tIns="95450">
            <a:spAutoFit/>
          </a:bodyPr>
          <a:lstStyle/>
          <a:p>
            <a:pPr indent="0" lvl="0" marL="0" rtl="0" algn="ctr">
              <a:spcBef>
                <a:spcPts val="0"/>
              </a:spcBef>
              <a:spcAft>
                <a:spcPts val="0"/>
              </a:spcAft>
              <a:buNone/>
            </a:pPr>
            <a:r>
              <a:rPr lang="en-GB" sz="1500"/>
              <a:t>Boosting</a:t>
            </a:r>
            <a:endParaRPr sz="1500"/>
          </a:p>
        </p:txBody>
      </p:sp>
      <p:cxnSp>
        <p:nvCxnSpPr>
          <p:cNvPr id="550" name="Google Shape;550;p39"/>
          <p:cNvCxnSpPr>
            <a:stCxn id="416" idx="3"/>
            <a:endCxn id="487" idx="7"/>
          </p:cNvCxnSpPr>
          <p:nvPr/>
        </p:nvCxnSpPr>
        <p:spPr>
          <a:xfrm flipH="1">
            <a:off x="7441908" y="2200540"/>
            <a:ext cx="829800" cy="495300"/>
          </a:xfrm>
          <a:prstGeom prst="straightConnector1">
            <a:avLst/>
          </a:prstGeom>
          <a:noFill/>
          <a:ln cap="flat" cmpd="sng" w="9525">
            <a:solidFill>
              <a:srgbClr val="595959"/>
            </a:solidFill>
            <a:prstDash val="solid"/>
            <a:round/>
            <a:headEnd len="med" w="med" type="none"/>
            <a:tailEnd len="med" w="med" type="stealth"/>
          </a:ln>
        </p:spPr>
      </p:cxnSp>
      <p:sp>
        <p:nvSpPr>
          <p:cNvPr id="551" name="Google Shape;551;p39"/>
          <p:cNvSpPr txBox="1"/>
          <p:nvPr/>
        </p:nvSpPr>
        <p:spPr>
          <a:xfrm>
            <a:off x="6347750" y="4472300"/>
            <a:ext cx="2710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2.2 </a:t>
            </a:r>
            <a:r>
              <a:rPr lang="en-GB" sz="1100">
                <a:latin typeface="Nunito"/>
                <a:ea typeface="Nunito"/>
                <a:cs typeface="Nunito"/>
                <a:sym typeface="Nunito"/>
              </a:rPr>
              <a:t>Ilustrasi alur proses pelatihan pada boosting.</a:t>
            </a:r>
            <a:endParaRPr sz="11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55" name="Shape 555"/>
        <p:cNvGrpSpPr/>
        <p:nvPr/>
      </p:nvGrpSpPr>
      <p:grpSpPr>
        <a:xfrm>
          <a:off x="0" y="0"/>
          <a:ext cx="0" cy="0"/>
          <a:chOff x="0" y="0"/>
          <a:chExt cx="0" cy="0"/>
        </a:xfrm>
      </p:grpSpPr>
      <p:sp>
        <p:nvSpPr>
          <p:cNvPr id="556" name="Google Shape;556;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Random Forest</a:t>
            </a:r>
            <a:endParaRPr/>
          </a:p>
        </p:txBody>
      </p:sp>
      <p:sp>
        <p:nvSpPr>
          <p:cNvPr id="557" name="Google Shape;557;p40"/>
          <p:cNvSpPr txBox="1"/>
          <p:nvPr>
            <p:ph idx="1" type="body"/>
          </p:nvPr>
        </p:nvSpPr>
        <p:spPr>
          <a:xfrm>
            <a:off x="247100" y="1073875"/>
            <a:ext cx="3837900" cy="34827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GB"/>
              <a:t>Random Forest memanfaatkan algoritme Decision Tree untuk membangun banyak tree untuk mengurangi overfit dan membuat prediksi dengan mengambil aggregasi dari tree yang telah dibuat</a:t>
            </a:r>
            <a:endParaRPr/>
          </a:p>
          <a:p>
            <a:pPr indent="-308610" lvl="0" marL="457200" rtl="0" algn="l">
              <a:spcBef>
                <a:spcPts val="0"/>
              </a:spcBef>
              <a:spcAft>
                <a:spcPts val="0"/>
              </a:spcAft>
              <a:buSzPct val="100000"/>
              <a:buChar char="●"/>
            </a:pPr>
            <a:r>
              <a:rPr lang="en-GB"/>
              <a:t>Memanfaatkan prinsip </a:t>
            </a:r>
            <a:r>
              <a:rPr i="1" lang="en-GB"/>
              <a:t>bagging</a:t>
            </a:r>
            <a:r>
              <a:rPr lang="en-GB"/>
              <a:t> dalam </a:t>
            </a:r>
            <a:r>
              <a:rPr i="1" lang="en-GB"/>
              <a:t>ensemble learning</a:t>
            </a:r>
            <a:endParaRPr/>
          </a:p>
          <a:p>
            <a:pPr indent="-308610" lvl="0" marL="457200" rtl="0" algn="l">
              <a:spcBef>
                <a:spcPts val="0"/>
              </a:spcBef>
              <a:spcAft>
                <a:spcPts val="0"/>
              </a:spcAft>
              <a:buSzPct val="100000"/>
              <a:buChar char="●"/>
            </a:pPr>
            <a:r>
              <a:rPr lang="en-GB"/>
              <a:t>Proses pelatihan dilakukan dengan mengambil sebagian data dari dataset secara acak sebagai data latih dan proses ini dapat dilakukan berulang kali (bootstrap dataset).</a:t>
            </a:r>
            <a:endParaRPr/>
          </a:p>
          <a:p>
            <a:pPr indent="-308610" lvl="0" marL="457200" rtl="0" algn="l">
              <a:spcBef>
                <a:spcPts val="0"/>
              </a:spcBef>
              <a:spcAft>
                <a:spcPts val="0"/>
              </a:spcAft>
              <a:buSzPct val="100000"/>
              <a:buChar char="●"/>
            </a:pPr>
            <a:r>
              <a:rPr lang="en-GB"/>
              <a:t>Prediksi dilakukan dengan melakukan voting terdapat seluruh tree yang telah dibuat</a:t>
            </a:r>
            <a:endParaRPr/>
          </a:p>
          <a:p>
            <a:pPr indent="-308610" lvl="0" marL="457200" rtl="0" algn="l">
              <a:spcBef>
                <a:spcPts val="0"/>
              </a:spcBef>
              <a:spcAft>
                <a:spcPts val="0"/>
              </a:spcAft>
              <a:buSzPct val="100000"/>
              <a:buChar char="●"/>
            </a:pPr>
            <a:r>
              <a:rPr lang="en-GB"/>
              <a:t>Hasil prediksi merupakan jumlah terbanyak dari </a:t>
            </a:r>
            <a:r>
              <a:rPr lang="en-GB"/>
              <a:t>v</a:t>
            </a:r>
            <a:r>
              <a:rPr lang="en-GB"/>
              <a:t>oting yang telah dilakukan (</a:t>
            </a:r>
            <a:r>
              <a:rPr i="1" lang="en-GB"/>
              <a:t>majority voting</a:t>
            </a:r>
            <a:r>
              <a:rPr lang="en-GB"/>
              <a:t>).</a:t>
            </a:r>
            <a:endParaRPr/>
          </a:p>
        </p:txBody>
      </p:sp>
      <p:pic>
        <p:nvPicPr>
          <p:cNvPr id="558" name="Google Shape;558;p40"/>
          <p:cNvPicPr preferRelativeResize="0"/>
          <p:nvPr/>
        </p:nvPicPr>
        <p:blipFill>
          <a:blip r:embed="rId3">
            <a:alphaModFix/>
          </a:blip>
          <a:stretch>
            <a:fillRect/>
          </a:stretch>
        </p:blipFill>
        <p:spPr>
          <a:xfrm>
            <a:off x="4503850" y="850750"/>
            <a:ext cx="4365500" cy="2734100"/>
          </a:xfrm>
          <a:prstGeom prst="rect">
            <a:avLst/>
          </a:prstGeom>
          <a:noFill/>
          <a:ln>
            <a:noFill/>
          </a:ln>
        </p:spPr>
      </p:pic>
      <p:sp>
        <p:nvSpPr>
          <p:cNvPr id="559" name="Google Shape;559;p40"/>
          <p:cNvSpPr txBox="1"/>
          <p:nvPr/>
        </p:nvSpPr>
        <p:spPr>
          <a:xfrm>
            <a:off x="4679825" y="3820625"/>
            <a:ext cx="418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Nunito"/>
                <a:ea typeface="Nunito"/>
                <a:cs typeface="Nunito"/>
                <a:sym typeface="Nunito"/>
              </a:rPr>
              <a:t>Gambar 2.3</a:t>
            </a:r>
            <a:r>
              <a:rPr lang="en-GB" sz="1100">
                <a:latin typeface="Nunito"/>
                <a:ea typeface="Nunito"/>
                <a:cs typeface="Nunito"/>
                <a:sym typeface="Nunito"/>
              </a:rPr>
              <a:t> Ilustrasi Random Forest ketika melakukan prediksi.</a:t>
            </a:r>
            <a:endParaRPr sz="11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Random Forest</a:t>
            </a:r>
            <a:endParaRPr/>
          </a:p>
        </p:txBody>
      </p:sp>
      <p:sp>
        <p:nvSpPr>
          <p:cNvPr id="565" name="Google Shape;565;p41"/>
          <p:cNvSpPr txBox="1"/>
          <p:nvPr>
            <p:ph idx="1" type="body"/>
          </p:nvPr>
        </p:nvSpPr>
        <p:spPr>
          <a:xfrm>
            <a:off x="311700" y="1266325"/>
            <a:ext cx="13734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6" name="Google Shape;566;p41"/>
          <p:cNvPicPr preferRelativeResize="0"/>
          <p:nvPr/>
        </p:nvPicPr>
        <p:blipFill>
          <a:blip r:embed="rId3">
            <a:alphaModFix/>
          </a:blip>
          <a:stretch>
            <a:fillRect/>
          </a:stretch>
        </p:blipFill>
        <p:spPr>
          <a:xfrm>
            <a:off x="796225" y="1214600"/>
            <a:ext cx="3901424" cy="3205000"/>
          </a:xfrm>
          <a:prstGeom prst="rect">
            <a:avLst/>
          </a:prstGeom>
          <a:noFill/>
          <a:ln>
            <a:noFill/>
          </a:ln>
        </p:spPr>
      </p:pic>
      <p:pic>
        <p:nvPicPr>
          <p:cNvPr id="567" name="Google Shape;567;p41"/>
          <p:cNvPicPr preferRelativeResize="0"/>
          <p:nvPr/>
        </p:nvPicPr>
        <p:blipFill>
          <a:blip r:embed="rId4">
            <a:alphaModFix/>
          </a:blip>
          <a:stretch>
            <a:fillRect/>
          </a:stretch>
        </p:blipFill>
        <p:spPr>
          <a:xfrm>
            <a:off x="4825825" y="1214600"/>
            <a:ext cx="4164951" cy="619125"/>
          </a:xfrm>
          <a:prstGeom prst="rect">
            <a:avLst/>
          </a:prstGeom>
          <a:noFill/>
          <a:ln>
            <a:noFill/>
          </a:ln>
        </p:spPr>
      </p:pic>
      <p:pic>
        <p:nvPicPr>
          <p:cNvPr id="568" name="Google Shape;568;p41"/>
          <p:cNvPicPr preferRelativeResize="0"/>
          <p:nvPr/>
        </p:nvPicPr>
        <p:blipFill>
          <a:blip r:embed="rId5">
            <a:alphaModFix/>
          </a:blip>
          <a:stretch>
            <a:fillRect/>
          </a:stretch>
        </p:blipFill>
        <p:spPr>
          <a:xfrm>
            <a:off x="5469975" y="2092638"/>
            <a:ext cx="2730200" cy="958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Hyperparameter </a:t>
            </a:r>
            <a:r>
              <a:rPr lang="en-GB"/>
              <a:t>Random Forest [12]</a:t>
            </a:r>
            <a:endParaRPr/>
          </a:p>
        </p:txBody>
      </p:sp>
      <p:sp>
        <p:nvSpPr>
          <p:cNvPr id="574" name="Google Shape;574;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n_estimators: Jumlah tree yang akan dibentuk oleh Random Forest.</a:t>
            </a:r>
            <a:endParaRPr/>
          </a:p>
          <a:p>
            <a:pPr indent="-342900" lvl="0" marL="457200" rtl="0" algn="l">
              <a:spcBef>
                <a:spcPts val="0"/>
              </a:spcBef>
              <a:spcAft>
                <a:spcPts val="0"/>
              </a:spcAft>
              <a:buSzPts val="1800"/>
              <a:buAutoNum type="arabicPeriod"/>
            </a:pPr>
            <a:r>
              <a:rPr lang="en-GB"/>
              <a:t>criterion: Fungsi untuk menentukan kualitas dari sebuah split</a:t>
            </a:r>
            <a:endParaRPr/>
          </a:p>
          <a:p>
            <a:pPr indent="-342900" lvl="0" marL="457200" rtl="0" algn="l">
              <a:spcBef>
                <a:spcPts val="0"/>
              </a:spcBef>
              <a:spcAft>
                <a:spcPts val="0"/>
              </a:spcAft>
              <a:buSzPts val="1800"/>
              <a:buAutoNum type="arabicPeriod"/>
            </a:pPr>
            <a:r>
              <a:rPr lang="en-GB"/>
              <a:t>max_depth: Nilai kedalaman maximum tree</a:t>
            </a:r>
            <a:endParaRPr/>
          </a:p>
          <a:p>
            <a:pPr indent="-342900" lvl="0" marL="457200" rtl="0" algn="l">
              <a:spcBef>
                <a:spcPts val="0"/>
              </a:spcBef>
              <a:spcAft>
                <a:spcPts val="0"/>
              </a:spcAft>
              <a:buSzPts val="1800"/>
              <a:buAutoNum type="arabicPeriod"/>
            </a:pPr>
            <a:r>
              <a:rPr lang="en-GB"/>
              <a:t>min_sample_split: Jumlah sampel minimum untuk melakukan split</a:t>
            </a:r>
            <a:endParaRPr/>
          </a:p>
          <a:p>
            <a:pPr indent="-342900" lvl="0" marL="457200" rtl="0" algn="l">
              <a:spcBef>
                <a:spcPts val="0"/>
              </a:spcBef>
              <a:spcAft>
                <a:spcPts val="0"/>
              </a:spcAft>
              <a:buSzPts val="1800"/>
              <a:buAutoNum type="arabicPeriod"/>
            </a:pPr>
            <a:r>
              <a:rPr lang="en-GB"/>
              <a:t>min_sample_leaf : Jumlah sampel minimum yang diperlukan pada leaf node</a:t>
            </a:r>
            <a:endParaRPr/>
          </a:p>
          <a:p>
            <a:pPr indent="-342900" lvl="0" marL="457200" rtl="0" algn="l">
              <a:spcBef>
                <a:spcPts val="0"/>
              </a:spcBef>
              <a:spcAft>
                <a:spcPts val="0"/>
              </a:spcAft>
              <a:buSzPts val="1800"/>
              <a:buAutoNum type="arabicPeriod"/>
            </a:pPr>
            <a:r>
              <a:rPr lang="en-GB"/>
              <a:t>max_features: Jumlah fitur yang akan digunakan ketika mencari split terbaik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8" name="Shape 578"/>
        <p:cNvGrpSpPr/>
        <p:nvPr/>
      </p:nvGrpSpPr>
      <p:grpSpPr>
        <a:xfrm>
          <a:off x="0" y="0"/>
          <a:ext cx="0" cy="0"/>
          <a:chOff x="0" y="0"/>
          <a:chExt cx="0" cy="0"/>
        </a:xfrm>
      </p:grpSpPr>
      <p:sp>
        <p:nvSpPr>
          <p:cNvPr id="579" name="Google Shape;579;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Gradient Boost</a:t>
            </a:r>
            <a:endParaRPr/>
          </a:p>
        </p:txBody>
      </p:sp>
      <p:sp>
        <p:nvSpPr>
          <p:cNvPr id="580" name="Google Shape;580;p43"/>
          <p:cNvSpPr txBox="1"/>
          <p:nvPr>
            <p:ph idx="1" type="body"/>
          </p:nvPr>
        </p:nvSpPr>
        <p:spPr>
          <a:xfrm>
            <a:off x="246800" y="1152475"/>
            <a:ext cx="3970200" cy="34827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GB"/>
              <a:t>M</a:t>
            </a:r>
            <a:r>
              <a:rPr lang="en-GB"/>
              <a:t>etode ensemble learning yang mengkombinasikan banyak Decision Tree untuk membuat model baru yang lebih baik performanya</a:t>
            </a:r>
            <a:endParaRPr/>
          </a:p>
          <a:p>
            <a:pPr indent="-325755" lvl="0" marL="457200" rtl="0" algn="l">
              <a:spcBef>
                <a:spcPts val="0"/>
              </a:spcBef>
              <a:spcAft>
                <a:spcPts val="0"/>
              </a:spcAft>
              <a:buSzPct val="100000"/>
              <a:buChar char="●"/>
            </a:pPr>
            <a:r>
              <a:rPr lang="en-GB"/>
              <a:t>Bekerja dengan cara membangun tree secara serial, dimana setiap tree yang dibangun memperbaiki kesalahan dari tree sebelumnya</a:t>
            </a:r>
            <a:endParaRPr/>
          </a:p>
          <a:p>
            <a:pPr indent="-325755" lvl="0" marL="457200" rtl="0" algn="l">
              <a:spcBef>
                <a:spcPts val="0"/>
              </a:spcBef>
              <a:spcAft>
                <a:spcPts val="0"/>
              </a:spcAft>
              <a:buSzPct val="100000"/>
              <a:buChar char="●"/>
            </a:pPr>
            <a:r>
              <a:rPr lang="en-GB"/>
              <a:t>Menggunakan weak learner dengan ketinggian biasanya 1-5 </a:t>
            </a:r>
            <a:r>
              <a:rPr i="1" lang="en-GB"/>
              <a:t>node</a:t>
            </a:r>
            <a:endParaRPr/>
          </a:p>
          <a:p>
            <a:pPr indent="-325755" lvl="0" marL="457200" rtl="0" algn="l">
              <a:spcBef>
                <a:spcPts val="0"/>
              </a:spcBef>
              <a:spcAft>
                <a:spcPts val="0"/>
              </a:spcAft>
              <a:buSzPct val="100000"/>
              <a:buChar char="●"/>
            </a:pPr>
            <a:r>
              <a:rPr lang="en-GB"/>
              <a:t>Kelemahan dari Gradient Boost adalah waktu pelatihan yang lama</a:t>
            </a:r>
            <a:endParaRPr/>
          </a:p>
        </p:txBody>
      </p:sp>
      <p:pic>
        <p:nvPicPr>
          <p:cNvPr id="581" name="Google Shape;581;p43"/>
          <p:cNvPicPr preferRelativeResize="0"/>
          <p:nvPr/>
        </p:nvPicPr>
        <p:blipFill>
          <a:blip r:embed="rId3">
            <a:alphaModFix/>
          </a:blip>
          <a:stretch>
            <a:fillRect/>
          </a:stretch>
        </p:blipFill>
        <p:spPr>
          <a:xfrm>
            <a:off x="4435325" y="1303150"/>
            <a:ext cx="4608675" cy="2537200"/>
          </a:xfrm>
          <a:prstGeom prst="rect">
            <a:avLst/>
          </a:prstGeom>
          <a:noFill/>
          <a:ln>
            <a:noFill/>
          </a:ln>
        </p:spPr>
      </p:pic>
      <p:sp>
        <p:nvSpPr>
          <p:cNvPr id="582" name="Google Shape;582;p43"/>
          <p:cNvSpPr txBox="1"/>
          <p:nvPr/>
        </p:nvSpPr>
        <p:spPr>
          <a:xfrm>
            <a:off x="5160125" y="3991075"/>
            <a:ext cx="335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Nunito"/>
                <a:ea typeface="Nunito"/>
                <a:cs typeface="Nunito"/>
                <a:sym typeface="Nunito"/>
              </a:rPr>
              <a:t>Gambar 2.5</a:t>
            </a:r>
            <a:r>
              <a:rPr lang="en-GB" sz="1100">
                <a:latin typeface="Nunito"/>
                <a:ea typeface="Nunito"/>
                <a:cs typeface="Nunito"/>
                <a:sym typeface="Nunito"/>
              </a:rPr>
              <a:t> Ilustrasi Algoritme Gradient Boosting.</a:t>
            </a:r>
            <a:endParaRPr sz="11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1" name="Shape 191"/>
        <p:cNvGrpSpPr/>
        <p:nvPr/>
      </p:nvGrpSpPr>
      <p:grpSpPr>
        <a:xfrm>
          <a:off x="0" y="0"/>
          <a:ext cx="0" cy="0"/>
          <a:chOff x="0" y="0"/>
          <a:chExt cx="0" cy="0"/>
        </a:xfrm>
      </p:grpSpPr>
      <p:sp>
        <p:nvSpPr>
          <p:cNvPr id="192" name="Google Shape;192;p26"/>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Rumusan Masalah dan Latar Belakang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Gradient Boost</a:t>
            </a:r>
            <a:endParaRPr/>
          </a:p>
        </p:txBody>
      </p:sp>
      <p:sp>
        <p:nvSpPr>
          <p:cNvPr id="588" name="Google Shape;588;p44"/>
          <p:cNvSpPr txBox="1"/>
          <p:nvPr>
            <p:ph idx="1" type="body"/>
          </p:nvPr>
        </p:nvSpPr>
        <p:spPr>
          <a:xfrm>
            <a:off x="311700" y="1266325"/>
            <a:ext cx="5052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9" name="Google Shape;589;p44"/>
          <p:cNvPicPr preferRelativeResize="0"/>
          <p:nvPr/>
        </p:nvPicPr>
        <p:blipFill>
          <a:blip r:embed="rId3">
            <a:alphaModFix/>
          </a:blip>
          <a:stretch>
            <a:fillRect/>
          </a:stretch>
        </p:blipFill>
        <p:spPr>
          <a:xfrm>
            <a:off x="5071775" y="165326"/>
            <a:ext cx="3950100" cy="1185925"/>
          </a:xfrm>
          <a:prstGeom prst="rect">
            <a:avLst/>
          </a:prstGeom>
          <a:noFill/>
          <a:ln>
            <a:noFill/>
          </a:ln>
        </p:spPr>
      </p:pic>
      <p:pic>
        <p:nvPicPr>
          <p:cNvPr id="590" name="Google Shape;590;p44"/>
          <p:cNvPicPr preferRelativeResize="0"/>
          <p:nvPr/>
        </p:nvPicPr>
        <p:blipFill>
          <a:blip r:embed="rId4">
            <a:alphaModFix/>
          </a:blip>
          <a:stretch>
            <a:fillRect/>
          </a:stretch>
        </p:blipFill>
        <p:spPr>
          <a:xfrm>
            <a:off x="5280452" y="1385938"/>
            <a:ext cx="3376325" cy="946700"/>
          </a:xfrm>
          <a:prstGeom prst="rect">
            <a:avLst/>
          </a:prstGeom>
          <a:noFill/>
          <a:ln>
            <a:noFill/>
          </a:ln>
        </p:spPr>
      </p:pic>
      <p:pic>
        <p:nvPicPr>
          <p:cNvPr id="591" name="Google Shape;591;p44"/>
          <p:cNvPicPr preferRelativeResize="0"/>
          <p:nvPr/>
        </p:nvPicPr>
        <p:blipFill>
          <a:blip r:embed="rId5">
            <a:alphaModFix/>
          </a:blip>
          <a:stretch>
            <a:fillRect/>
          </a:stretch>
        </p:blipFill>
        <p:spPr>
          <a:xfrm>
            <a:off x="456900" y="1266325"/>
            <a:ext cx="2745933" cy="1044100"/>
          </a:xfrm>
          <a:prstGeom prst="rect">
            <a:avLst/>
          </a:prstGeom>
          <a:noFill/>
          <a:ln>
            <a:noFill/>
          </a:ln>
        </p:spPr>
      </p:pic>
      <p:pic>
        <p:nvPicPr>
          <p:cNvPr id="592" name="Google Shape;592;p44"/>
          <p:cNvPicPr preferRelativeResize="0"/>
          <p:nvPr/>
        </p:nvPicPr>
        <p:blipFill>
          <a:blip r:embed="rId6">
            <a:alphaModFix/>
          </a:blip>
          <a:stretch>
            <a:fillRect/>
          </a:stretch>
        </p:blipFill>
        <p:spPr>
          <a:xfrm>
            <a:off x="456900" y="2438287"/>
            <a:ext cx="2587652" cy="1291700"/>
          </a:xfrm>
          <a:prstGeom prst="rect">
            <a:avLst/>
          </a:prstGeom>
          <a:noFill/>
          <a:ln>
            <a:noFill/>
          </a:ln>
        </p:spPr>
      </p:pic>
      <p:pic>
        <p:nvPicPr>
          <p:cNvPr id="593" name="Google Shape;593;p44"/>
          <p:cNvPicPr preferRelativeResize="0"/>
          <p:nvPr/>
        </p:nvPicPr>
        <p:blipFill>
          <a:blip r:embed="rId7">
            <a:alphaModFix/>
          </a:blip>
          <a:stretch>
            <a:fillRect/>
          </a:stretch>
        </p:blipFill>
        <p:spPr>
          <a:xfrm>
            <a:off x="360000" y="3857849"/>
            <a:ext cx="3552008" cy="1185925"/>
          </a:xfrm>
          <a:prstGeom prst="rect">
            <a:avLst/>
          </a:prstGeom>
          <a:noFill/>
          <a:ln>
            <a:noFill/>
          </a:ln>
        </p:spPr>
      </p:pic>
      <p:pic>
        <p:nvPicPr>
          <p:cNvPr id="594" name="Google Shape;594;p44"/>
          <p:cNvPicPr preferRelativeResize="0"/>
          <p:nvPr/>
        </p:nvPicPr>
        <p:blipFill>
          <a:blip r:embed="rId8">
            <a:alphaModFix/>
          </a:blip>
          <a:stretch>
            <a:fillRect/>
          </a:stretch>
        </p:blipFill>
        <p:spPr>
          <a:xfrm>
            <a:off x="4211302" y="2566151"/>
            <a:ext cx="2951750" cy="1019347"/>
          </a:xfrm>
          <a:prstGeom prst="rect">
            <a:avLst/>
          </a:prstGeom>
          <a:noFill/>
          <a:ln>
            <a:noFill/>
          </a:ln>
        </p:spPr>
      </p:pic>
      <p:pic>
        <p:nvPicPr>
          <p:cNvPr id="595" name="Google Shape;595;p44"/>
          <p:cNvPicPr preferRelativeResize="0"/>
          <p:nvPr/>
        </p:nvPicPr>
        <p:blipFill>
          <a:blip r:embed="rId9">
            <a:alphaModFix/>
          </a:blip>
          <a:stretch>
            <a:fillRect/>
          </a:stretch>
        </p:blipFill>
        <p:spPr>
          <a:xfrm>
            <a:off x="4211294" y="3757775"/>
            <a:ext cx="2951750" cy="10440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Hyperparameter Gradient Boost [12]</a:t>
            </a:r>
            <a:endParaRPr/>
          </a:p>
        </p:txBody>
      </p:sp>
      <p:sp>
        <p:nvSpPr>
          <p:cNvPr id="601" name="Google Shape;601;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AutoNum type="arabicPeriod"/>
            </a:pPr>
            <a:r>
              <a:rPr lang="en-GB"/>
              <a:t>n_estimators: Jumlah tree yang akan di bangun oleh gradient boost</a:t>
            </a:r>
            <a:endParaRPr/>
          </a:p>
          <a:p>
            <a:pPr indent="-334327" lvl="0" marL="457200" rtl="0" algn="l">
              <a:spcBef>
                <a:spcPts val="0"/>
              </a:spcBef>
              <a:spcAft>
                <a:spcPts val="0"/>
              </a:spcAft>
              <a:buSzPct val="100000"/>
              <a:buAutoNum type="arabicPeriod"/>
            </a:pPr>
            <a:r>
              <a:rPr lang="en-GB"/>
              <a:t>criterion: Fungsi yang digunakan untuk mengukur split terbaik</a:t>
            </a:r>
            <a:endParaRPr/>
          </a:p>
          <a:p>
            <a:pPr indent="-334327" lvl="0" marL="457200" rtl="0" algn="l">
              <a:spcBef>
                <a:spcPts val="0"/>
              </a:spcBef>
              <a:spcAft>
                <a:spcPts val="0"/>
              </a:spcAft>
              <a:buSzPct val="100000"/>
              <a:buAutoNum type="arabicPeriod"/>
            </a:pPr>
            <a:r>
              <a:rPr lang="en-GB"/>
              <a:t>learning_rate: Nilai yang digunakan untuk menyusutkan kontribusi dari setiap tree</a:t>
            </a:r>
            <a:endParaRPr/>
          </a:p>
          <a:p>
            <a:pPr indent="-334327" lvl="0" marL="457200" rtl="0" algn="l">
              <a:spcBef>
                <a:spcPts val="0"/>
              </a:spcBef>
              <a:spcAft>
                <a:spcPts val="0"/>
              </a:spcAft>
              <a:buSzPct val="100000"/>
              <a:buAutoNum type="arabicPeriod"/>
            </a:pPr>
            <a:r>
              <a:rPr lang="en-GB"/>
              <a:t>loss: Fungsi loss yang digunakan oleh algoritme gradient boost</a:t>
            </a:r>
            <a:endParaRPr/>
          </a:p>
          <a:p>
            <a:pPr indent="-334327" lvl="0" marL="457200" rtl="0" algn="l">
              <a:spcBef>
                <a:spcPts val="0"/>
              </a:spcBef>
              <a:spcAft>
                <a:spcPts val="0"/>
              </a:spcAft>
              <a:buSzPct val="100000"/>
              <a:buAutoNum type="arabicPeriod"/>
            </a:pPr>
            <a:r>
              <a:rPr lang="en-GB"/>
              <a:t>subsample: Jumlah sampel yang digunakan untuk proses pelatihan</a:t>
            </a:r>
            <a:endParaRPr/>
          </a:p>
          <a:p>
            <a:pPr indent="-334327" lvl="0" marL="457200" rtl="0" algn="l">
              <a:spcBef>
                <a:spcPts val="0"/>
              </a:spcBef>
              <a:spcAft>
                <a:spcPts val="0"/>
              </a:spcAft>
              <a:buSzPct val="100000"/>
              <a:buAutoNum type="arabicPeriod"/>
            </a:pPr>
            <a:r>
              <a:rPr lang="en-GB"/>
              <a:t>min_samples_split: Jumlah minimum sampel yang diperlukan untuk melakukan split</a:t>
            </a:r>
            <a:endParaRPr/>
          </a:p>
          <a:p>
            <a:pPr indent="-334327" lvl="0" marL="457200" rtl="0" algn="l">
              <a:spcBef>
                <a:spcPts val="0"/>
              </a:spcBef>
              <a:spcAft>
                <a:spcPts val="0"/>
              </a:spcAft>
              <a:buSzPct val="100000"/>
              <a:buAutoNum type="arabicPeriod"/>
            </a:pPr>
            <a:r>
              <a:rPr lang="en-GB"/>
              <a:t>min_samples_leaf : Jumlah sampel minimum yang diperlukan pada leaf node</a:t>
            </a:r>
            <a:endParaRPr/>
          </a:p>
          <a:p>
            <a:pPr indent="-334327" lvl="0" marL="457200" rtl="0" algn="l">
              <a:spcBef>
                <a:spcPts val="0"/>
              </a:spcBef>
              <a:spcAft>
                <a:spcPts val="0"/>
              </a:spcAft>
              <a:buSzPct val="100000"/>
              <a:buAutoNum type="arabicPeriod"/>
            </a:pPr>
            <a:r>
              <a:rPr lang="en-GB"/>
              <a:t>max_depth: Nilai maksimum kedalaman untuk setiap tree yang akan dibuat</a:t>
            </a:r>
            <a:endParaRPr/>
          </a:p>
          <a:p>
            <a:pPr indent="-334327" lvl="0" marL="457200" rtl="0" algn="l">
              <a:spcBef>
                <a:spcPts val="0"/>
              </a:spcBef>
              <a:spcAft>
                <a:spcPts val="0"/>
              </a:spcAft>
              <a:buSzPct val="100000"/>
              <a:buAutoNum type="arabicPeriod"/>
            </a:pPr>
            <a:r>
              <a:rPr lang="en-GB"/>
              <a:t>max_features: Jumlah fitur yang akan dipertimbangkan ketika melakukan proses split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5" name="Shape 605"/>
        <p:cNvGrpSpPr/>
        <p:nvPr/>
      </p:nvGrpSpPr>
      <p:grpSpPr>
        <a:xfrm>
          <a:off x="0" y="0"/>
          <a:ext cx="0" cy="0"/>
          <a:chOff x="0" y="0"/>
          <a:chExt cx="0" cy="0"/>
        </a:xfrm>
      </p:grpSpPr>
      <p:sp>
        <p:nvSpPr>
          <p:cNvPr id="606" name="Google Shape;606;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XGBoost</a:t>
            </a:r>
            <a:endParaRPr/>
          </a:p>
        </p:txBody>
      </p:sp>
      <p:sp>
        <p:nvSpPr>
          <p:cNvPr id="607" name="Google Shape;607;p46"/>
          <p:cNvSpPr txBox="1"/>
          <p:nvPr>
            <p:ph idx="1" type="body"/>
          </p:nvPr>
        </p:nvSpPr>
        <p:spPr>
          <a:xfrm>
            <a:off x="311700" y="1142950"/>
            <a:ext cx="5175600" cy="32826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GB"/>
              <a:t>Diciptakan oleh Tianqi Chen dan diimplementasikan dalam bentuk pustaka Python yang dirilis 27 Maret 2014 yang semula berawal dari proyek penelitian [13].</a:t>
            </a:r>
            <a:endParaRPr/>
          </a:p>
          <a:p>
            <a:pPr indent="-317182" lvl="0" marL="457200" rtl="0" algn="l">
              <a:spcBef>
                <a:spcPts val="0"/>
              </a:spcBef>
              <a:spcAft>
                <a:spcPts val="0"/>
              </a:spcAft>
              <a:buSzPct val="100000"/>
              <a:buChar char="●"/>
            </a:pPr>
            <a:r>
              <a:rPr lang="en-GB"/>
              <a:t>Menjadi solusi paling dominan untuk menyelesaikan masalah klasifikasi dan regresi pada tahun 2015.</a:t>
            </a:r>
            <a:endParaRPr/>
          </a:p>
          <a:p>
            <a:pPr indent="-317182" lvl="0" marL="457200" rtl="0" algn="l">
              <a:spcBef>
                <a:spcPts val="0"/>
              </a:spcBef>
              <a:spcAft>
                <a:spcPts val="0"/>
              </a:spcAft>
              <a:buSzPct val="100000"/>
              <a:buChar char="●"/>
            </a:pPr>
            <a:r>
              <a:rPr lang="en-GB"/>
              <a:t>Digunakan oleh 17 solusi dari 29 tantangan Kaggle pada tahun 2015</a:t>
            </a:r>
            <a:endParaRPr/>
          </a:p>
          <a:p>
            <a:pPr indent="-317182" lvl="0" marL="457200" rtl="0" algn="l">
              <a:spcBef>
                <a:spcPts val="0"/>
              </a:spcBef>
              <a:spcAft>
                <a:spcPts val="0"/>
              </a:spcAft>
              <a:buSzPct val="100000"/>
              <a:buChar char="●"/>
            </a:pPr>
            <a:r>
              <a:rPr lang="en-GB"/>
              <a:t>Digunakan oleh setiap tim dalam peringkat 10 besar pada KDDCup pada tahun 2015 </a:t>
            </a:r>
            <a:endParaRPr/>
          </a:p>
          <a:p>
            <a:pPr indent="-317182" lvl="0" marL="457200" rtl="0" algn="l">
              <a:spcBef>
                <a:spcPts val="0"/>
              </a:spcBef>
              <a:spcAft>
                <a:spcPts val="0"/>
              </a:spcAft>
              <a:buSzPct val="100000"/>
              <a:buChar char="●"/>
            </a:pPr>
            <a:r>
              <a:rPr lang="en-GB"/>
              <a:t>Menggunakan prinsip gradient boost yang menggabungkan weak learner dengan strong learner</a:t>
            </a:r>
            <a:endParaRPr/>
          </a:p>
          <a:p>
            <a:pPr indent="-317182" lvl="0" marL="457200" rtl="0" algn="l">
              <a:spcBef>
                <a:spcPts val="0"/>
              </a:spcBef>
              <a:spcAft>
                <a:spcPts val="0"/>
              </a:spcAft>
              <a:buSzPct val="100000"/>
              <a:buChar char="●"/>
            </a:pPr>
            <a:r>
              <a:rPr lang="en-GB"/>
              <a:t>Mampu mengendalikan kompleksitas model dan mengurangi overfitting melalui regularisasi (regularization)</a:t>
            </a:r>
            <a:endParaRPr/>
          </a:p>
        </p:txBody>
      </p:sp>
      <p:pic>
        <p:nvPicPr>
          <p:cNvPr id="608" name="Google Shape;608;p46"/>
          <p:cNvPicPr preferRelativeResize="0"/>
          <p:nvPr/>
        </p:nvPicPr>
        <p:blipFill>
          <a:blip r:embed="rId3">
            <a:alphaModFix/>
          </a:blip>
          <a:stretch>
            <a:fillRect/>
          </a:stretch>
        </p:blipFill>
        <p:spPr>
          <a:xfrm>
            <a:off x="7088550" y="4137674"/>
            <a:ext cx="1743750" cy="671000"/>
          </a:xfrm>
          <a:prstGeom prst="rect">
            <a:avLst/>
          </a:prstGeom>
          <a:noFill/>
          <a:ln>
            <a:noFill/>
          </a:ln>
        </p:spPr>
      </p:pic>
      <p:pic>
        <p:nvPicPr>
          <p:cNvPr id="609" name="Google Shape;609;p46"/>
          <p:cNvPicPr preferRelativeResize="0"/>
          <p:nvPr/>
        </p:nvPicPr>
        <p:blipFill>
          <a:blip r:embed="rId4">
            <a:alphaModFix/>
          </a:blip>
          <a:stretch>
            <a:fillRect/>
          </a:stretch>
        </p:blipFill>
        <p:spPr>
          <a:xfrm>
            <a:off x="5541175" y="1152425"/>
            <a:ext cx="3351899" cy="2020133"/>
          </a:xfrm>
          <a:prstGeom prst="rect">
            <a:avLst/>
          </a:prstGeom>
          <a:noFill/>
          <a:ln>
            <a:noFill/>
          </a:ln>
        </p:spPr>
      </p:pic>
      <p:sp>
        <p:nvSpPr>
          <p:cNvPr id="610" name="Google Shape;610;p46"/>
          <p:cNvSpPr txBox="1"/>
          <p:nvPr/>
        </p:nvSpPr>
        <p:spPr>
          <a:xfrm>
            <a:off x="5426275" y="3349050"/>
            <a:ext cx="3466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2.6</a:t>
            </a:r>
            <a:r>
              <a:rPr lang="en-GB" sz="1100">
                <a:latin typeface="Nunito"/>
                <a:ea typeface="Nunito"/>
                <a:cs typeface="Nunito"/>
                <a:sym typeface="Nunito"/>
              </a:rPr>
              <a:t> Algoritme approximate split-finding </a:t>
            </a:r>
            <a:endParaRPr sz="11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XGBoost</a:t>
            </a:r>
            <a:endParaRPr/>
          </a:p>
        </p:txBody>
      </p:sp>
      <p:sp>
        <p:nvSpPr>
          <p:cNvPr id="616" name="Google Shape;616;p47"/>
          <p:cNvSpPr txBox="1"/>
          <p:nvPr>
            <p:ph idx="1" type="body"/>
          </p:nvPr>
        </p:nvSpPr>
        <p:spPr>
          <a:xfrm>
            <a:off x="311700" y="1266325"/>
            <a:ext cx="8598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7" name="Google Shape;617;p47"/>
          <p:cNvPicPr preferRelativeResize="0"/>
          <p:nvPr/>
        </p:nvPicPr>
        <p:blipFill>
          <a:blip r:embed="rId3">
            <a:alphaModFix/>
          </a:blip>
          <a:stretch>
            <a:fillRect/>
          </a:stretch>
        </p:blipFill>
        <p:spPr>
          <a:xfrm>
            <a:off x="360000" y="1024325"/>
            <a:ext cx="2387565" cy="862350"/>
          </a:xfrm>
          <a:prstGeom prst="rect">
            <a:avLst/>
          </a:prstGeom>
          <a:noFill/>
          <a:ln>
            <a:noFill/>
          </a:ln>
        </p:spPr>
      </p:pic>
      <p:pic>
        <p:nvPicPr>
          <p:cNvPr id="618" name="Google Shape;618;p47"/>
          <p:cNvPicPr preferRelativeResize="0"/>
          <p:nvPr/>
        </p:nvPicPr>
        <p:blipFill>
          <a:blip r:embed="rId4">
            <a:alphaModFix/>
          </a:blip>
          <a:stretch>
            <a:fillRect/>
          </a:stretch>
        </p:blipFill>
        <p:spPr>
          <a:xfrm>
            <a:off x="421113" y="1912625"/>
            <a:ext cx="2265350" cy="717370"/>
          </a:xfrm>
          <a:prstGeom prst="rect">
            <a:avLst/>
          </a:prstGeom>
          <a:noFill/>
          <a:ln>
            <a:noFill/>
          </a:ln>
        </p:spPr>
      </p:pic>
      <p:pic>
        <p:nvPicPr>
          <p:cNvPr id="619" name="Google Shape;619;p47"/>
          <p:cNvPicPr preferRelativeResize="0"/>
          <p:nvPr/>
        </p:nvPicPr>
        <p:blipFill>
          <a:blip r:embed="rId5">
            <a:alphaModFix/>
          </a:blip>
          <a:stretch>
            <a:fillRect/>
          </a:stretch>
        </p:blipFill>
        <p:spPr>
          <a:xfrm>
            <a:off x="5969350" y="188275"/>
            <a:ext cx="3096050" cy="3096075"/>
          </a:xfrm>
          <a:prstGeom prst="rect">
            <a:avLst/>
          </a:prstGeom>
          <a:noFill/>
          <a:ln>
            <a:noFill/>
          </a:ln>
        </p:spPr>
      </p:pic>
      <p:pic>
        <p:nvPicPr>
          <p:cNvPr id="620" name="Google Shape;620;p47"/>
          <p:cNvPicPr preferRelativeResize="0"/>
          <p:nvPr/>
        </p:nvPicPr>
        <p:blipFill>
          <a:blip r:embed="rId6">
            <a:alphaModFix/>
          </a:blip>
          <a:stretch>
            <a:fillRect/>
          </a:stretch>
        </p:blipFill>
        <p:spPr>
          <a:xfrm>
            <a:off x="545925" y="3500095"/>
            <a:ext cx="2662725" cy="1439030"/>
          </a:xfrm>
          <a:prstGeom prst="rect">
            <a:avLst/>
          </a:prstGeom>
          <a:noFill/>
          <a:ln>
            <a:noFill/>
          </a:ln>
        </p:spPr>
      </p:pic>
      <p:pic>
        <p:nvPicPr>
          <p:cNvPr id="621" name="Google Shape;621;p47"/>
          <p:cNvPicPr preferRelativeResize="0"/>
          <p:nvPr/>
        </p:nvPicPr>
        <p:blipFill>
          <a:blip r:embed="rId7">
            <a:alphaModFix/>
          </a:blip>
          <a:stretch>
            <a:fillRect/>
          </a:stretch>
        </p:blipFill>
        <p:spPr>
          <a:xfrm>
            <a:off x="3223825" y="188275"/>
            <a:ext cx="2662725" cy="1193989"/>
          </a:xfrm>
          <a:prstGeom prst="rect">
            <a:avLst/>
          </a:prstGeom>
          <a:noFill/>
          <a:ln>
            <a:noFill/>
          </a:ln>
        </p:spPr>
      </p:pic>
      <p:pic>
        <p:nvPicPr>
          <p:cNvPr id="622" name="Google Shape;622;p47"/>
          <p:cNvPicPr preferRelativeResize="0"/>
          <p:nvPr/>
        </p:nvPicPr>
        <p:blipFill>
          <a:blip r:embed="rId8">
            <a:alphaModFix/>
          </a:blip>
          <a:stretch>
            <a:fillRect/>
          </a:stretch>
        </p:blipFill>
        <p:spPr>
          <a:xfrm>
            <a:off x="3362103" y="2849850"/>
            <a:ext cx="2607247" cy="1056050"/>
          </a:xfrm>
          <a:prstGeom prst="rect">
            <a:avLst/>
          </a:prstGeom>
          <a:noFill/>
          <a:ln>
            <a:noFill/>
          </a:ln>
        </p:spPr>
      </p:pic>
      <p:pic>
        <p:nvPicPr>
          <p:cNvPr id="623" name="Google Shape;623;p47"/>
          <p:cNvPicPr preferRelativeResize="0"/>
          <p:nvPr/>
        </p:nvPicPr>
        <p:blipFill>
          <a:blip r:embed="rId9">
            <a:alphaModFix/>
          </a:blip>
          <a:stretch>
            <a:fillRect/>
          </a:stretch>
        </p:blipFill>
        <p:spPr>
          <a:xfrm>
            <a:off x="3491575" y="3946625"/>
            <a:ext cx="2447675" cy="1056050"/>
          </a:xfrm>
          <a:prstGeom prst="rect">
            <a:avLst/>
          </a:prstGeom>
          <a:noFill/>
          <a:ln>
            <a:noFill/>
          </a:ln>
        </p:spPr>
      </p:pic>
      <p:pic>
        <p:nvPicPr>
          <p:cNvPr id="624" name="Google Shape;624;p47"/>
          <p:cNvPicPr preferRelativeResize="0"/>
          <p:nvPr/>
        </p:nvPicPr>
        <p:blipFill>
          <a:blip r:embed="rId10">
            <a:alphaModFix/>
          </a:blip>
          <a:stretch>
            <a:fillRect/>
          </a:stretch>
        </p:blipFill>
        <p:spPr>
          <a:xfrm>
            <a:off x="6122800" y="3500100"/>
            <a:ext cx="2762100" cy="1353366"/>
          </a:xfrm>
          <a:prstGeom prst="rect">
            <a:avLst/>
          </a:prstGeom>
          <a:noFill/>
          <a:ln>
            <a:noFill/>
          </a:ln>
        </p:spPr>
      </p:pic>
      <p:pic>
        <p:nvPicPr>
          <p:cNvPr id="625" name="Google Shape;625;p47"/>
          <p:cNvPicPr preferRelativeResize="0"/>
          <p:nvPr/>
        </p:nvPicPr>
        <p:blipFill>
          <a:blip r:embed="rId11">
            <a:alphaModFix/>
          </a:blip>
          <a:stretch>
            <a:fillRect/>
          </a:stretch>
        </p:blipFill>
        <p:spPr>
          <a:xfrm>
            <a:off x="482236" y="2729451"/>
            <a:ext cx="2265350" cy="761987"/>
          </a:xfrm>
          <a:prstGeom prst="rect">
            <a:avLst/>
          </a:prstGeom>
          <a:noFill/>
          <a:ln>
            <a:noFill/>
          </a:ln>
        </p:spPr>
      </p:pic>
      <p:pic>
        <p:nvPicPr>
          <p:cNvPr id="626" name="Google Shape;626;p47"/>
          <p:cNvPicPr preferRelativeResize="0"/>
          <p:nvPr/>
        </p:nvPicPr>
        <p:blipFill>
          <a:blip r:embed="rId12">
            <a:alphaModFix/>
          </a:blip>
          <a:stretch>
            <a:fillRect/>
          </a:stretch>
        </p:blipFill>
        <p:spPr>
          <a:xfrm>
            <a:off x="3331350" y="1581885"/>
            <a:ext cx="2447675" cy="10683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0" name="Shape 630"/>
        <p:cNvGrpSpPr/>
        <p:nvPr/>
      </p:nvGrpSpPr>
      <p:grpSpPr>
        <a:xfrm>
          <a:off x="0" y="0"/>
          <a:ext cx="0" cy="0"/>
          <a:chOff x="0" y="0"/>
          <a:chExt cx="0" cy="0"/>
        </a:xfrm>
      </p:grpSpPr>
      <p:sp>
        <p:nvSpPr>
          <p:cNvPr id="631" name="Google Shape;631;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XGBoost - Hyperparameter [14]</a:t>
            </a:r>
            <a:endParaRPr/>
          </a:p>
        </p:txBody>
      </p:sp>
      <p:sp>
        <p:nvSpPr>
          <p:cNvPr id="632" name="Google Shape;632;p48"/>
          <p:cNvSpPr txBox="1"/>
          <p:nvPr>
            <p:ph idx="1" type="body"/>
          </p:nvPr>
        </p:nvSpPr>
        <p:spPr>
          <a:xfrm>
            <a:off x="246800" y="1152475"/>
            <a:ext cx="8205600" cy="34827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AutoNum type="arabicPeriod"/>
            </a:pPr>
            <a:r>
              <a:rPr lang="en-GB"/>
              <a:t>η</a:t>
            </a:r>
            <a:r>
              <a:rPr lang="en-GB"/>
              <a:t>: Learning rate merupakan besaran nilai yang digunakan untuk menyusutkan nilai bobot untuk mencegah overfitting. </a:t>
            </a:r>
            <a:endParaRPr/>
          </a:p>
          <a:p>
            <a:pPr indent="-325755" lvl="0" marL="457200" rtl="0" algn="l">
              <a:spcBef>
                <a:spcPts val="0"/>
              </a:spcBef>
              <a:spcAft>
                <a:spcPts val="0"/>
              </a:spcAft>
              <a:buSzPct val="100000"/>
              <a:buAutoNum type="arabicPeriod"/>
            </a:pPr>
            <a:r>
              <a:rPr lang="en-GB"/>
              <a:t>λ : konstanta yang berfungsi sebagai penalti untuk mengurangi kompleksitas model sehingga model tidak mengalami overfitting</a:t>
            </a:r>
            <a:endParaRPr/>
          </a:p>
          <a:p>
            <a:pPr indent="-325755" lvl="0" marL="457200" rtl="0" algn="l">
              <a:spcBef>
                <a:spcPts val="0"/>
              </a:spcBef>
              <a:spcAft>
                <a:spcPts val="0"/>
              </a:spcAft>
              <a:buSzPct val="100000"/>
              <a:buAutoNum type="arabicPeriod"/>
            </a:pPr>
            <a:r>
              <a:rPr lang="en-GB"/>
              <a:t>γ</a:t>
            </a:r>
            <a:r>
              <a:rPr lang="en-GB"/>
              <a:t>:  Gamma merupakan nilai minimum pengurangan loss yang digunakan untuk membuat partisi node pada tree</a:t>
            </a:r>
            <a:endParaRPr/>
          </a:p>
          <a:p>
            <a:pPr indent="-325755" lvl="0" marL="457200" rtl="0" algn="l">
              <a:spcBef>
                <a:spcPts val="0"/>
              </a:spcBef>
              <a:spcAft>
                <a:spcPts val="0"/>
              </a:spcAft>
              <a:buSzPct val="100000"/>
              <a:buAutoNum type="arabicPeriod"/>
            </a:pPr>
            <a:r>
              <a:rPr lang="en-GB"/>
              <a:t>n_estimators : Jumlah tree yang akan dibuat dalam XGBoost.</a:t>
            </a:r>
            <a:endParaRPr/>
          </a:p>
          <a:p>
            <a:pPr indent="-325755" lvl="0" marL="457200" rtl="0" algn="l">
              <a:spcBef>
                <a:spcPts val="0"/>
              </a:spcBef>
              <a:spcAft>
                <a:spcPts val="0"/>
              </a:spcAft>
              <a:buSzPct val="100000"/>
              <a:buAutoNum type="arabicPeriod"/>
            </a:pPr>
            <a:r>
              <a:rPr lang="en-GB"/>
              <a:t>Max_depth: Tinggi maximum dari tree yang akan dibuat dalam XGBoost.</a:t>
            </a:r>
            <a:endParaRPr/>
          </a:p>
          <a:p>
            <a:pPr indent="-325755" lvl="0" marL="457200" rtl="0" algn="l">
              <a:spcBef>
                <a:spcPts val="0"/>
              </a:spcBef>
              <a:spcAft>
                <a:spcPts val="0"/>
              </a:spcAft>
              <a:buSzPct val="100000"/>
              <a:buAutoNum type="arabicPeriod"/>
            </a:pPr>
            <a:r>
              <a:rPr lang="en-GB"/>
              <a:t>min_child_weight: Jumlah minimum nilai hessian yang dibutuhkan oleh leaf node</a:t>
            </a:r>
            <a:endParaRPr/>
          </a:p>
          <a:p>
            <a:pPr indent="-325755" lvl="0" marL="457200" rtl="0" algn="l">
              <a:spcBef>
                <a:spcPts val="0"/>
              </a:spcBef>
              <a:spcAft>
                <a:spcPts val="0"/>
              </a:spcAft>
              <a:buSzPct val="100000"/>
              <a:buAutoNum type="arabicPeriod"/>
            </a:pPr>
            <a:r>
              <a:rPr lang="en-GB"/>
              <a:t>subsample: Nilai yang menentukan bagaimana data observasi akan dipilih</a:t>
            </a:r>
            <a:endParaRPr/>
          </a:p>
          <a:p>
            <a:pPr indent="-325755" lvl="0" marL="457200" rtl="0" algn="l">
              <a:spcBef>
                <a:spcPts val="0"/>
              </a:spcBef>
              <a:spcAft>
                <a:spcPts val="0"/>
              </a:spcAft>
              <a:buSzPct val="100000"/>
              <a:buAutoNum type="arabicPeriod"/>
            </a:pPr>
            <a:r>
              <a:rPr lang="en-GB"/>
              <a:t>sebagai data latih</a:t>
            </a:r>
            <a:endParaRPr/>
          </a:p>
          <a:p>
            <a:pPr indent="-325755" lvl="0" marL="457200" rtl="0" algn="l">
              <a:spcBef>
                <a:spcPts val="0"/>
              </a:spcBef>
              <a:spcAft>
                <a:spcPts val="0"/>
              </a:spcAft>
              <a:buSzPct val="100000"/>
              <a:buAutoNum type="arabicPeriod"/>
            </a:pPr>
            <a:r>
              <a:rPr lang="en-GB"/>
              <a:t>colsample: Nilai yang menentukan bagaimana kolom akan dipilih sebagai data latih.</a:t>
            </a:r>
            <a:endParaRPr/>
          </a:p>
          <a:p>
            <a:pPr indent="-325755" lvl="0" marL="457200" rtl="0" algn="l">
              <a:spcBef>
                <a:spcPts val="0"/>
              </a:spcBef>
              <a:spcAft>
                <a:spcPts val="0"/>
              </a:spcAft>
              <a:buSzPct val="100000"/>
              <a:buAutoNum type="arabicPeriod"/>
            </a:pPr>
            <a:r>
              <a:rPr lang="en-GB"/>
              <a:t>base_score: Nilai prediksi awal XGBoost. Nilai default base score XGBoost adalah 0.5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Loss Function</a:t>
            </a:r>
            <a:endParaRPr/>
          </a:p>
        </p:txBody>
      </p:sp>
      <p:sp>
        <p:nvSpPr>
          <p:cNvPr id="638" name="Google Shape;638;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Loss function yang akan digunakan untuk mengukur seberapa jauh hasil dengan nilai ekspektasi</a:t>
            </a:r>
            <a:r>
              <a:rPr lang="en-GB"/>
              <a:t>.</a:t>
            </a:r>
            <a:endParaRPr/>
          </a:p>
          <a:p>
            <a:pPr indent="0" lvl="0" marL="457200" rtl="0" algn="l">
              <a:spcBef>
                <a:spcPts val="1200"/>
              </a:spcBef>
              <a:spcAft>
                <a:spcPts val="1200"/>
              </a:spcAft>
              <a:buNone/>
            </a:pPr>
            <a:r>
              <a:t/>
            </a:r>
            <a:endParaRPr/>
          </a:p>
        </p:txBody>
      </p:sp>
      <p:pic>
        <p:nvPicPr>
          <p:cNvPr id="639" name="Google Shape;639;p49"/>
          <p:cNvPicPr preferRelativeResize="0"/>
          <p:nvPr/>
        </p:nvPicPr>
        <p:blipFill>
          <a:blip r:embed="rId3">
            <a:alphaModFix/>
          </a:blip>
          <a:stretch>
            <a:fillRect/>
          </a:stretch>
        </p:blipFill>
        <p:spPr>
          <a:xfrm>
            <a:off x="1976525" y="2686071"/>
            <a:ext cx="4671099" cy="1796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3" name="Shape 643"/>
        <p:cNvGrpSpPr/>
        <p:nvPr/>
      </p:nvGrpSpPr>
      <p:grpSpPr>
        <a:xfrm>
          <a:off x="0" y="0"/>
          <a:ext cx="0" cy="0"/>
          <a:chOff x="0" y="0"/>
          <a:chExt cx="0" cy="0"/>
        </a:xfrm>
      </p:grpSpPr>
      <p:sp>
        <p:nvSpPr>
          <p:cNvPr id="644" name="Google Shape;644;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Resampling</a:t>
            </a:r>
            <a:endParaRPr/>
          </a:p>
        </p:txBody>
      </p:sp>
      <p:sp>
        <p:nvSpPr>
          <p:cNvPr id="645" name="Google Shape;645;p50"/>
          <p:cNvSpPr txBox="1"/>
          <p:nvPr>
            <p:ph idx="1" type="body"/>
          </p:nvPr>
        </p:nvSpPr>
        <p:spPr>
          <a:xfrm>
            <a:off x="311700" y="1152475"/>
            <a:ext cx="8520600" cy="130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Data Imbalance merupakan istilah bagi dataset yang memiliki distribusi kelas label yang tidak seimbang, dimana salah satu label memiliki jumlah observasi yang sangat sedikit dibandingkan dengan label</a:t>
            </a:r>
            <a:endParaRPr/>
          </a:p>
        </p:txBody>
      </p:sp>
      <p:pic>
        <p:nvPicPr>
          <p:cNvPr id="646" name="Google Shape;646;p50"/>
          <p:cNvPicPr preferRelativeResize="0"/>
          <p:nvPr/>
        </p:nvPicPr>
        <p:blipFill>
          <a:blip r:embed="rId3">
            <a:alphaModFix/>
          </a:blip>
          <a:stretch>
            <a:fillRect/>
          </a:stretch>
        </p:blipFill>
        <p:spPr>
          <a:xfrm>
            <a:off x="2152550" y="2353300"/>
            <a:ext cx="4304800" cy="2218400"/>
          </a:xfrm>
          <a:prstGeom prst="rect">
            <a:avLst/>
          </a:prstGeom>
          <a:noFill/>
          <a:ln>
            <a:noFill/>
          </a:ln>
        </p:spPr>
      </p:pic>
      <p:sp>
        <p:nvSpPr>
          <p:cNvPr id="647" name="Google Shape;647;p50"/>
          <p:cNvSpPr txBox="1"/>
          <p:nvPr/>
        </p:nvSpPr>
        <p:spPr>
          <a:xfrm>
            <a:off x="2656150" y="4571700"/>
            <a:ext cx="32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2.12 </a:t>
            </a:r>
            <a:r>
              <a:rPr lang="en-GB" sz="1100">
                <a:latin typeface="Nunito"/>
                <a:ea typeface="Nunito"/>
                <a:cs typeface="Nunito"/>
                <a:sym typeface="Nunito"/>
              </a:rPr>
              <a:t>Ilustrasi dataset yang </a:t>
            </a:r>
            <a:r>
              <a:rPr i="1" lang="en-GB" sz="1100">
                <a:latin typeface="Nunito"/>
                <a:ea typeface="Nunito"/>
                <a:cs typeface="Nunito"/>
                <a:sym typeface="Nunito"/>
              </a:rPr>
              <a:t>imbalance</a:t>
            </a:r>
            <a:endParaRPr i="1" sz="1100">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1" name="Shape 651"/>
        <p:cNvGrpSpPr/>
        <p:nvPr/>
      </p:nvGrpSpPr>
      <p:grpSpPr>
        <a:xfrm>
          <a:off x="0" y="0"/>
          <a:ext cx="0" cy="0"/>
          <a:chOff x="0" y="0"/>
          <a:chExt cx="0" cy="0"/>
        </a:xfrm>
      </p:grpSpPr>
      <p:sp>
        <p:nvSpPr>
          <p:cNvPr id="652" name="Google Shape;652;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Resampling</a:t>
            </a:r>
            <a:endParaRPr/>
          </a:p>
        </p:txBody>
      </p:sp>
      <p:sp>
        <p:nvSpPr>
          <p:cNvPr id="653" name="Google Shape;653;p51"/>
          <p:cNvSpPr txBox="1"/>
          <p:nvPr/>
        </p:nvSpPr>
        <p:spPr>
          <a:xfrm>
            <a:off x="443125" y="1274825"/>
            <a:ext cx="25587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2"/>
                </a:solidFill>
              </a:rPr>
              <a:t>Undersampling</a:t>
            </a:r>
            <a:endParaRPr b="1">
              <a:solidFill>
                <a:schemeClr val="dk2"/>
              </a:solidFill>
            </a:endParaRPr>
          </a:p>
          <a:p>
            <a:pPr indent="0" lvl="0" marL="0" rtl="0" algn="ctr">
              <a:spcBef>
                <a:spcPts val="0"/>
              </a:spcBef>
              <a:spcAft>
                <a:spcPts val="0"/>
              </a:spcAft>
              <a:buNone/>
            </a:pPr>
            <a:r>
              <a:rPr lang="en-GB">
                <a:solidFill>
                  <a:schemeClr val="dk2"/>
                </a:solidFill>
              </a:rPr>
              <a:t>mengurangi data kelas yang paling dominan atau kelas</a:t>
            </a:r>
            <a:endParaRPr>
              <a:solidFill>
                <a:schemeClr val="dk2"/>
              </a:solidFill>
            </a:endParaRPr>
          </a:p>
          <a:p>
            <a:pPr indent="0" lvl="0" marL="0" rtl="0" algn="ctr">
              <a:spcBef>
                <a:spcPts val="0"/>
              </a:spcBef>
              <a:spcAft>
                <a:spcPts val="0"/>
              </a:spcAft>
              <a:buNone/>
            </a:pPr>
            <a:r>
              <a:rPr lang="en-GB">
                <a:solidFill>
                  <a:schemeClr val="dk2"/>
                </a:solidFill>
              </a:rPr>
              <a:t>mayoritas.</a:t>
            </a:r>
            <a:endParaRPr>
              <a:solidFill>
                <a:schemeClr val="dk2"/>
              </a:solidFill>
            </a:endParaRPr>
          </a:p>
          <a:p>
            <a:pPr indent="0" lvl="0" marL="0" rtl="0" algn="ctr">
              <a:spcBef>
                <a:spcPts val="0"/>
              </a:spcBef>
              <a:spcAft>
                <a:spcPts val="0"/>
              </a:spcAft>
              <a:buNone/>
            </a:pPr>
            <a:r>
              <a:t/>
            </a:r>
            <a:endParaRPr>
              <a:solidFill>
                <a:schemeClr val="dk2"/>
              </a:solidFill>
            </a:endParaRPr>
          </a:p>
        </p:txBody>
      </p:sp>
      <p:sp>
        <p:nvSpPr>
          <p:cNvPr id="654" name="Google Shape;654;p51"/>
          <p:cNvSpPr txBox="1"/>
          <p:nvPr/>
        </p:nvSpPr>
        <p:spPr>
          <a:xfrm>
            <a:off x="5607650" y="1309650"/>
            <a:ext cx="2558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2"/>
                </a:solidFill>
              </a:rPr>
              <a:t>Oversampling</a:t>
            </a:r>
            <a:endParaRPr b="1">
              <a:solidFill>
                <a:schemeClr val="dk2"/>
              </a:solidFill>
            </a:endParaRPr>
          </a:p>
          <a:p>
            <a:pPr indent="0" lvl="0" marL="0" rtl="0" algn="ctr">
              <a:spcBef>
                <a:spcPts val="0"/>
              </a:spcBef>
              <a:spcAft>
                <a:spcPts val="0"/>
              </a:spcAft>
              <a:buNone/>
            </a:pPr>
            <a:r>
              <a:rPr lang="en-GB">
                <a:solidFill>
                  <a:schemeClr val="dk2"/>
                </a:solidFill>
              </a:rPr>
              <a:t>meningkatkan jumlah data kelas minoritas.</a:t>
            </a:r>
            <a:endParaRPr>
              <a:solidFill>
                <a:schemeClr val="dk2"/>
              </a:solidFill>
            </a:endParaRPr>
          </a:p>
          <a:p>
            <a:pPr indent="0" lvl="0" marL="0" rtl="0" algn="ctr">
              <a:spcBef>
                <a:spcPts val="0"/>
              </a:spcBef>
              <a:spcAft>
                <a:spcPts val="0"/>
              </a:spcAft>
              <a:buNone/>
            </a:pPr>
            <a:r>
              <a:t/>
            </a:r>
            <a:endParaRPr>
              <a:solidFill>
                <a:schemeClr val="dk2"/>
              </a:solidFill>
            </a:endParaRPr>
          </a:p>
        </p:txBody>
      </p:sp>
      <p:pic>
        <p:nvPicPr>
          <p:cNvPr id="655" name="Google Shape;655;p51"/>
          <p:cNvPicPr preferRelativeResize="0"/>
          <p:nvPr/>
        </p:nvPicPr>
        <p:blipFill>
          <a:blip r:embed="rId3">
            <a:alphaModFix/>
          </a:blip>
          <a:stretch>
            <a:fillRect/>
          </a:stretch>
        </p:blipFill>
        <p:spPr>
          <a:xfrm>
            <a:off x="2368950" y="2356350"/>
            <a:ext cx="4406093" cy="2266950"/>
          </a:xfrm>
          <a:prstGeom prst="rect">
            <a:avLst/>
          </a:prstGeom>
          <a:noFill/>
          <a:ln>
            <a:noFill/>
          </a:ln>
        </p:spPr>
      </p:pic>
      <p:sp>
        <p:nvSpPr>
          <p:cNvPr id="656" name="Google Shape;656;p51"/>
          <p:cNvSpPr txBox="1"/>
          <p:nvPr/>
        </p:nvSpPr>
        <p:spPr>
          <a:xfrm>
            <a:off x="2368950" y="4559900"/>
            <a:ext cx="5114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2.13 </a:t>
            </a:r>
            <a:r>
              <a:rPr lang="en-GB" sz="1100">
                <a:latin typeface="Nunito"/>
                <a:ea typeface="Nunito"/>
                <a:cs typeface="Nunito"/>
                <a:sym typeface="Nunito"/>
              </a:rPr>
              <a:t>Ilustrasi </a:t>
            </a:r>
            <a:r>
              <a:rPr i="1" lang="en-GB" sz="1100">
                <a:latin typeface="Nunito"/>
                <a:ea typeface="Nunito"/>
                <a:cs typeface="Nunito"/>
                <a:sym typeface="Nunito"/>
              </a:rPr>
              <a:t>resampling</a:t>
            </a:r>
            <a:endParaRPr i="1" sz="1100">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0" name="Shape 660"/>
        <p:cNvGrpSpPr/>
        <p:nvPr/>
      </p:nvGrpSpPr>
      <p:grpSpPr>
        <a:xfrm>
          <a:off x="0" y="0"/>
          <a:ext cx="0" cy="0"/>
          <a:chOff x="0" y="0"/>
          <a:chExt cx="0" cy="0"/>
        </a:xfrm>
      </p:grpSpPr>
      <p:sp>
        <p:nvSpPr>
          <p:cNvPr id="661" name="Google Shape;661;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SMOTE</a:t>
            </a:r>
            <a:endParaRPr/>
          </a:p>
        </p:txBody>
      </p:sp>
      <p:sp>
        <p:nvSpPr>
          <p:cNvPr id="662" name="Google Shape;662;p52"/>
          <p:cNvSpPr txBox="1"/>
          <p:nvPr>
            <p:ph idx="1" type="body"/>
          </p:nvPr>
        </p:nvSpPr>
        <p:spPr>
          <a:xfrm>
            <a:off x="311700" y="1152475"/>
            <a:ext cx="8520600" cy="149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a:t>
            </a:r>
            <a:r>
              <a:rPr lang="en-GB"/>
              <a:t>erupakan salah satu teknik oversampling untuk meningkatkan jumlah data pada dataset.</a:t>
            </a:r>
            <a:endParaRPr/>
          </a:p>
          <a:p>
            <a:pPr indent="-342900" lvl="0" marL="457200" rtl="0" algn="l">
              <a:spcBef>
                <a:spcPts val="0"/>
              </a:spcBef>
              <a:spcAft>
                <a:spcPts val="0"/>
              </a:spcAft>
              <a:buSzPts val="1800"/>
              <a:buChar char="●"/>
            </a:pPr>
            <a:r>
              <a:rPr lang="en-GB"/>
              <a:t>Sampel baru yang dimiliki SMOTE dibuat berdasarkan tetangga terdekatnya</a:t>
            </a:r>
            <a:endParaRPr/>
          </a:p>
        </p:txBody>
      </p:sp>
      <p:sp>
        <p:nvSpPr>
          <p:cNvPr id="663" name="Google Shape;663;p52"/>
          <p:cNvSpPr/>
          <p:nvPr/>
        </p:nvSpPr>
        <p:spPr>
          <a:xfrm>
            <a:off x="786700" y="41022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64" name="Google Shape;664;p52"/>
          <p:cNvSpPr/>
          <p:nvPr/>
        </p:nvSpPr>
        <p:spPr>
          <a:xfrm>
            <a:off x="815275" y="44070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65" name="Google Shape;665;p52"/>
          <p:cNvSpPr/>
          <p:nvPr/>
        </p:nvSpPr>
        <p:spPr>
          <a:xfrm>
            <a:off x="1029575" y="42363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66" name="Google Shape;666;p52"/>
          <p:cNvSpPr/>
          <p:nvPr/>
        </p:nvSpPr>
        <p:spPr>
          <a:xfrm>
            <a:off x="786700" y="3864825"/>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67" name="Google Shape;667;p52"/>
          <p:cNvSpPr/>
          <p:nvPr/>
        </p:nvSpPr>
        <p:spPr>
          <a:xfrm>
            <a:off x="1058150" y="44070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68" name="Google Shape;668;p52"/>
          <p:cNvSpPr/>
          <p:nvPr/>
        </p:nvSpPr>
        <p:spPr>
          <a:xfrm>
            <a:off x="967675" y="45777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69" name="Google Shape;669;p52"/>
          <p:cNvSpPr/>
          <p:nvPr/>
        </p:nvSpPr>
        <p:spPr>
          <a:xfrm>
            <a:off x="1335050" y="35871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0" name="Google Shape;670;p52"/>
          <p:cNvSpPr/>
          <p:nvPr/>
        </p:nvSpPr>
        <p:spPr>
          <a:xfrm>
            <a:off x="1182650" y="40641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1" name="Google Shape;671;p52"/>
          <p:cNvSpPr/>
          <p:nvPr/>
        </p:nvSpPr>
        <p:spPr>
          <a:xfrm>
            <a:off x="1230275" y="42729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2" name="Google Shape;672;p52"/>
          <p:cNvSpPr/>
          <p:nvPr/>
        </p:nvSpPr>
        <p:spPr>
          <a:xfrm>
            <a:off x="1301025" y="44817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3" name="Google Shape;673;p52"/>
          <p:cNvSpPr/>
          <p:nvPr/>
        </p:nvSpPr>
        <p:spPr>
          <a:xfrm>
            <a:off x="786700" y="42546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4" name="Google Shape;674;p52"/>
          <p:cNvSpPr/>
          <p:nvPr/>
        </p:nvSpPr>
        <p:spPr>
          <a:xfrm>
            <a:off x="1154075" y="45777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5" name="Google Shape;675;p52"/>
          <p:cNvSpPr/>
          <p:nvPr/>
        </p:nvSpPr>
        <p:spPr>
          <a:xfrm>
            <a:off x="871750" y="3730725"/>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6" name="Google Shape;676;p52"/>
          <p:cNvSpPr/>
          <p:nvPr/>
        </p:nvSpPr>
        <p:spPr>
          <a:xfrm>
            <a:off x="1335050" y="40443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7" name="Google Shape;677;p52"/>
          <p:cNvSpPr/>
          <p:nvPr/>
        </p:nvSpPr>
        <p:spPr>
          <a:xfrm>
            <a:off x="984675" y="3983513"/>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8" name="Google Shape;678;p52"/>
          <p:cNvSpPr/>
          <p:nvPr/>
        </p:nvSpPr>
        <p:spPr>
          <a:xfrm>
            <a:off x="1092175" y="377175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79" name="Google Shape;679;p52"/>
          <p:cNvSpPr/>
          <p:nvPr/>
        </p:nvSpPr>
        <p:spPr>
          <a:xfrm>
            <a:off x="1278575" y="38157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0" name="Google Shape;680;p52"/>
          <p:cNvSpPr/>
          <p:nvPr/>
        </p:nvSpPr>
        <p:spPr>
          <a:xfrm>
            <a:off x="1430975" y="42363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1" name="Google Shape;681;p52"/>
          <p:cNvSpPr/>
          <p:nvPr/>
        </p:nvSpPr>
        <p:spPr>
          <a:xfrm>
            <a:off x="1543900" y="44436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2" name="Google Shape;682;p52"/>
          <p:cNvSpPr/>
          <p:nvPr/>
        </p:nvSpPr>
        <p:spPr>
          <a:xfrm>
            <a:off x="1511250" y="3864825"/>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3" name="Google Shape;683;p52"/>
          <p:cNvSpPr/>
          <p:nvPr/>
        </p:nvSpPr>
        <p:spPr>
          <a:xfrm>
            <a:off x="1708900" y="41022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4" name="Google Shape;684;p52"/>
          <p:cNvSpPr/>
          <p:nvPr/>
        </p:nvSpPr>
        <p:spPr>
          <a:xfrm>
            <a:off x="1832375" y="43125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5" name="Google Shape;685;p52"/>
          <p:cNvSpPr/>
          <p:nvPr/>
        </p:nvSpPr>
        <p:spPr>
          <a:xfrm>
            <a:off x="1832375" y="35871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6" name="Google Shape;686;p52"/>
          <p:cNvSpPr/>
          <p:nvPr/>
        </p:nvSpPr>
        <p:spPr>
          <a:xfrm>
            <a:off x="2178000" y="38157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7" name="Google Shape;687;p52"/>
          <p:cNvSpPr/>
          <p:nvPr/>
        </p:nvSpPr>
        <p:spPr>
          <a:xfrm>
            <a:off x="1543900" y="33061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8" name="Google Shape;688;p52"/>
          <p:cNvSpPr/>
          <p:nvPr/>
        </p:nvSpPr>
        <p:spPr>
          <a:xfrm>
            <a:off x="2254225" y="41022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89" name="Google Shape;689;p52"/>
          <p:cNvSpPr/>
          <p:nvPr/>
        </p:nvSpPr>
        <p:spPr>
          <a:xfrm>
            <a:off x="1092175" y="35871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0" name="Google Shape;690;p52"/>
          <p:cNvSpPr/>
          <p:nvPr/>
        </p:nvSpPr>
        <p:spPr>
          <a:xfrm>
            <a:off x="1668400" y="45411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1" name="Google Shape;691;p52"/>
          <p:cNvSpPr/>
          <p:nvPr/>
        </p:nvSpPr>
        <p:spPr>
          <a:xfrm>
            <a:off x="1411238" y="46158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2" name="Google Shape;692;p52"/>
          <p:cNvSpPr/>
          <p:nvPr/>
        </p:nvSpPr>
        <p:spPr>
          <a:xfrm>
            <a:off x="1154075" y="47484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3" name="Google Shape;693;p52"/>
          <p:cNvSpPr/>
          <p:nvPr/>
        </p:nvSpPr>
        <p:spPr>
          <a:xfrm>
            <a:off x="2756987" y="41240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4" name="Google Shape;694;p52"/>
          <p:cNvSpPr/>
          <p:nvPr/>
        </p:nvSpPr>
        <p:spPr>
          <a:xfrm>
            <a:off x="2785562" y="44288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5" name="Google Shape;695;p52"/>
          <p:cNvSpPr/>
          <p:nvPr/>
        </p:nvSpPr>
        <p:spPr>
          <a:xfrm>
            <a:off x="2999863" y="42581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6" name="Google Shape;696;p52"/>
          <p:cNvSpPr/>
          <p:nvPr/>
        </p:nvSpPr>
        <p:spPr>
          <a:xfrm>
            <a:off x="2756987" y="3886625"/>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7" name="Google Shape;697;p52"/>
          <p:cNvSpPr/>
          <p:nvPr/>
        </p:nvSpPr>
        <p:spPr>
          <a:xfrm>
            <a:off x="3028438" y="44288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8" name="Google Shape;698;p52"/>
          <p:cNvSpPr/>
          <p:nvPr/>
        </p:nvSpPr>
        <p:spPr>
          <a:xfrm>
            <a:off x="2937962" y="45995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699" name="Google Shape;699;p52"/>
          <p:cNvSpPr/>
          <p:nvPr/>
        </p:nvSpPr>
        <p:spPr>
          <a:xfrm>
            <a:off x="3288325" y="36089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0" name="Google Shape;700;p52"/>
          <p:cNvSpPr/>
          <p:nvPr/>
        </p:nvSpPr>
        <p:spPr>
          <a:xfrm>
            <a:off x="3152937" y="40859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1" name="Google Shape;701;p52"/>
          <p:cNvSpPr/>
          <p:nvPr/>
        </p:nvSpPr>
        <p:spPr>
          <a:xfrm>
            <a:off x="3200562" y="42947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2" name="Google Shape;702;p52"/>
          <p:cNvSpPr/>
          <p:nvPr/>
        </p:nvSpPr>
        <p:spPr>
          <a:xfrm>
            <a:off x="3271312" y="45035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3" name="Google Shape;703;p52"/>
          <p:cNvSpPr/>
          <p:nvPr/>
        </p:nvSpPr>
        <p:spPr>
          <a:xfrm>
            <a:off x="2756987" y="42764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4" name="Google Shape;704;p52"/>
          <p:cNvSpPr/>
          <p:nvPr/>
        </p:nvSpPr>
        <p:spPr>
          <a:xfrm>
            <a:off x="3124362" y="45995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5" name="Google Shape;705;p52"/>
          <p:cNvSpPr/>
          <p:nvPr/>
        </p:nvSpPr>
        <p:spPr>
          <a:xfrm>
            <a:off x="2842038" y="3752525"/>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6" name="Google Shape;706;p52"/>
          <p:cNvSpPr/>
          <p:nvPr/>
        </p:nvSpPr>
        <p:spPr>
          <a:xfrm>
            <a:off x="3305337" y="40661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7" name="Google Shape;707;p52"/>
          <p:cNvSpPr/>
          <p:nvPr/>
        </p:nvSpPr>
        <p:spPr>
          <a:xfrm>
            <a:off x="2954962" y="4005313"/>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8" name="Google Shape;708;p52"/>
          <p:cNvSpPr/>
          <p:nvPr/>
        </p:nvSpPr>
        <p:spPr>
          <a:xfrm>
            <a:off x="3062463" y="379355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09" name="Google Shape;709;p52"/>
          <p:cNvSpPr/>
          <p:nvPr/>
        </p:nvSpPr>
        <p:spPr>
          <a:xfrm>
            <a:off x="3248863" y="38375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0" name="Google Shape;710;p52"/>
          <p:cNvSpPr/>
          <p:nvPr/>
        </p:nvSpPr>
        <p:spPr>
          <a:xfrm>
            <a:off x="3401263" y="42581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1" name="Google Shape;711;p52"/>
          <p:cNvSpPr/>
          <p:nvPr/>
        </p:nvSpPr>
        <p:spPr>
          <a:xfrm>
            <a:off x="3514188" y="44654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2" name="Google Shape;712;p52"/>
          <p:cNvSpPr/>
          <p:nvPr/>
        </p:nvSpPr>
        <p:spPr>
          <a:xfrm>
            <a:off x="3481538" y="3886625"/>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3" name="Google Shape;713;p52"/>
          <p:cNvSpPr/>
          <p:nvPr/>
        </p:nvSpPr>
        <p:spPr>
          <a:xfrm>
            <a:off x="3679188" y="41240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4" name="Google Shape;714;p52"/>
          <p:cNvSpPr/>
          <p:nvPr/>
        </p:nvSpPr>
        <p:spPr>
          <a:xfrm>
            <a:off x="3802662" y="43343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5" name="Google Shape;715;p52"/>
          <p:cNvSpPr/>
          <p:nvPr/>
        </p:nvSpPr>
        <p:spPr>
          <a:xfrm>
            <a:off x="3802662" y="36089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6" name="Google Shape;716;p52"/>
          <p:cNvSpPr/>
          <p:nvPr/>
        </p:nvSpPr>
        <p:spPr>
          <a:xfrm>
            <a:off x="4148288" y="38375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7" name="Google Shape;717;p52"/>
          <p:cNvSpPr/>
          <p:nvPr/>
        </p:nvSpPr>
        <p:spPr>
          <a:xfrm>
            <a:off x="3514188" y="33279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8" name="Google Shape;718;p52"/>
          <p:cNvSpPr/>
          <p:nvPr/>
        </p:nvSpPr>
        <p:spPr>
          <a:xfrm>
            <a:off x="4224513" y="41240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19" name="Google Shape;719;p52"/>
          <p:cNvSpPr/>
          <p:nvPr/>
        </p:nvSpPr>
        <p:spPr>
          <a:xfrm>
            <a:off x="3062463" y="36089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20" name="Google Shape;720;p52"/>
          <p:cNvSpPr/>
          <p:nvPr/>
        </p:nvSpPr>
        <p:spPr>
          <a:xfrm>
            <a:off x="3638687" y="45629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21" name="Google Shape;721;p52"/>
          <p:cNvSpPr/>
          <p:nvPr/>
        </p:nvSpPr>
        <p:spPr>
          <a:xfrm>
            <a:off x="3381525" y="46376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22" name="Google Shape;722;p52"/>
          <p:cNvSpPr/>
          <p:nvPr/>
        </p:nvSpPr>
        <p:spPr>
          <a:xfrm>
            <a:off x="3124362" y="47702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23" name="Google Shape;723;p52"/>
          <p:cNvSpPr/>
          <p:nvPr/>
        </p:nvSpPr>
        <p:spPr>
          <a:xfrm>
            <a:off x="3514188" y="3607263"/>
            <a:ext cx="125100" cy="134100"/>
          </a:xfrm>
          <a:prstGeom prst="ellipse">
            <a:avLst/>
          </a:prstGeom>
          <a:solidFill>
            <a:srgbClr val="0097A7"/>
          </a:solidFill>
          <a:ln cap="flat" cmpd="sng" w="9525">
            <a:solidFill>
              <a:srgbClr val="0097A7"/>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24" name="Google Shape;724;p52"/>
          <p:cNvSpPr/>
          <p:nvPr/>
        </p:nvSpPr>
        <p:spPr>
          <a:xfrm>
            <a:off x="3994700" y="4145038"/>
            <a:ext cx="125100" cy="134100"/>
          </a:xfrm>
          <a:prstGeom prst="ellipse">
            <a:avLst/>
          </a:prstGeom>
          <a:solidFill>
            <a:srgbClr val="0097A7"/>
          </a:solidFill>
          <a:ln cap="flat" cmpd="sng" w="9525">
            <a:solidFill>
              <a:srgbClr val="0097A7"/>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25" name="Google Shape;725;p52"/>
          <p:cNvSpPr/>
          <p:nvPr/>
        </p:nvSpPr>
        <p:spPr>
          <a:xfrm>
            <a:off x="3870200" y="3930363"/>
            <a:ext cx="125100" cy="134100"/>
          </a:xfrm>
          <a:prstGeom prst="ellipse">
            <a:avLst/>
          </a:prstGeom>
          <a:solidFill>
            <a:srgbClr val="0097A7"/>
          </a:solidFill>
          <a:ln cap="flat" cmpd="sng" w="9525">
            <a:solidFill>
              <a:srgbClr val="0097A7"/>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26" name="Google Shape;726;p52"/>
          <p:cNvSpPr/>
          <p:nvPr/>
        </p:nvSpPr>
        <p:spPr>
          <a:xfrm>
            <a:off x="3675863" y="3793538"/>
            <a:ext cx="125100" cy="134100"/>
          </a:xfrm>
          <a:prstGeom prst="ellipse">
            <a:avLst/>
          </a:prstGeom>
          <a:solidFill>
            <a:srgbClr val="0097A7"/>
          </a:solidFill>
          <a:ln cap="flat" cmpd="sng" w="9525">
            <a:solidFill>
              <a:srgbClr val="0097A7"/>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cxnSp>
        <p:nvCxnSpPr>
          <p:cNvPr id="727" name="Google Shape;727;p52"/>
          <p:cNvCxnSpPr>
            <a:stCxn id="717" idx="4"/>
            <a:endCxn id="723" idx="0"/>
          </p:cNvCxnSpPr>
          <p:nvPr/>
        </p:nvCxnSpPr>
        <p:spPr>
          <a:xfrm>
            <a:off x="3576738" y="3462000"/>
            <a:ext cx="0" cy="145200"/>
          </a:xfrm>
          <a:prstGeom prst="straightConnector1">
            <a:avLst/>
          </a:prstGeom>
          <a:noFill/>
          <a:ln cap="flat" cmpd="sng" w="9525">
            <a:solidFill>
              <a:srgbClr val="595959"/>
            </a:solidFill>
            <a:prstDash val="dash"/>
            <a:round/>
            <a:headEnd len="med" w="med" type="none"/>
            <a:tailEnd len="med" w="med" type="none"/>
          </a:ln>
        </p:spPr>
      </p:cxnSp>
      <p:cxnSp>
        <p:nvCxnSpPr>
          <p:cNvPr id="728" name="Google Shape;728;p52"/>
          <p:cNvCxnSpPr>
            <a:stCxn id="699" idx="6"/>
            <a:endCxn id="723" idx="2"/>
          </p:cNvCxnSpPr>
          <p:nvPr/>
        </p:nvCxnSpPr>
        <p:spPr>
          <a:xfrm flipH="1" rot="10800000">
            <a:off x="3413425" y="3674450"/>
            <a:ext cx="100800" cy="1500"/>
          </a:xfrm>
          <a:prstGeom prst="straightConnector1">
            <a:avLst/>
          </a:prstGeom>
          <a:noFill/>
          <a:ln cap="flat" cmpd="sng" w="9525">
            <a:solidFill>
              <a:srgbClr val="595959"/>
            </a:solidFill>
            <a:prstDash val="dash"/>
            <a:round/>
            <a:headEnd len="med" w="med" type="none"/>
            <a:tailEnd len="med" w="med" type="none"/>
          </a:ln>
        </p:spPr>
      </p:cxnSp>
      <p:cxnSp>
        <p:nvCxnSpPr>
          <p:cNvPr id="729" name="Google Shape;729;p52"/>
          <p:cNvCxnSpPr>
            <a:stCxn id="712" idx="0"/>
            <a:endCxn id="723" idx="4"/>
          </p:cNvCxnSpPr>
          <p:nvPr/>
        </p:nvCxnSpPr>
        <p:spPr>
          <a:xfrm flipH="1" rot="10800000">
            <a:off x="3544088" y="3741425"/>
            <a:ext cx="32700" cy="145200"/>
          </a:xfrm>
          <a:prstGeom prst="straightConnector1">
            <a:avLst/>
          </a:prstGeom>
          <a:noFill/>
          <a:ln cap="flat" cmpd="sng" w="9525">
            <a:solidFill>
              <a:srgbClr val="595959"/>
            </a:solidFill>
            <a:prstDash val="dash"/>
            <a:round/>
            <a:headEnd len="med" w="med" type="none"/>
            <a:tailEnd len="med" w="med" type="none"/>
          </a:ln>
        </p:spPr>
      </p:cxnSp>
      <p:cxnSp>
        <p:nvCxnSpPr>
          <p:cNvPr id="730" name="Google Shape;730;p52"/>
          <p:cNvCxnSpPr>
            <a:stCxn id="715" idx="3"/>
            <a:endCxn id="723" idx="6"/>
          </p:cNvCxnSpPr>
          <p:nvPr/>
        </p:nvCxnSpPr>
        <p:spPr>
          <a:xfrm rot="10800000">
            <a:off x="3639183" y="3674462"/>
            <a:ext cx="181800" cy="48900"/>
          </a:xfrm>
          <a:prstGeom prst="straightConnector1">
            <a:avLst/>
          </a:prstGeom>
          <a:noFill/>
          <a:ln cap="flat" cmpd="sng" w="9525">
            <a:solidFill>
              <a:srgbClr val="595959"/>
            </a:solidFill>
            <a:prstDash val="dash"/>
            <a:round/>
            <a:headEnd len="med" w="med" type="none"/>
            <a:tailEnd len="med" w="med" type="none"/>
          </a:ln>
        </p:spPr>
      </p:cxnSp>
      <p:cxnSp>
        <p:nvCxnSpPr>
          <p:cNvPr id="731" name="Google Shape;731;p52"/>
          <p:cNvCxnSpPr>
            <a:endCxn id="726" idx="3"/>
          </p:cNvCxnSpPr>
          <p:nvPr/>
        </p:nvCxnSpPr>
        <p:spPr>
          <a:xfrm flipH="1" rot="10800000">
            <a:off x="3605983" y="3907999"/>
            <a:ext cx="88200" cy="45300"/>
          </a:xfrm>
          <a:prstGeom prst="straightConnector1">
            <a:avLst/>
          </a:prstGeom>
          <a:noFill/>
          <a:ln cap="flat" cmpd="sng" w="9525">
            <a:solidFill>
              <a:srgbClr val="595959"/>
            </a:solidFill>
            <a:prstDash val="dash"/>
            <a:round/>
            <a:headEnd len="med" w="med" type="none"/>
            <a:tailEnd len="med" w="med" type="none"/>
          </a:ln>
        </p:spPr>
      </p:cxnSp>
      <p:cxnSp>
        <p:nvCxnSpPr>
          <p:cNvPr id="732" name="Google Shape;732;p52"/>
          <p:cNvCxnSpPr>
            <a:stCxn id="715" idx="4"/>
            <a:endCxn id="726" idx="6"/>
          </p:cNvCxnSpPr>
          <p:nvPr/>
        </p:nvCxnSpPr>
        <p:spPr>
          <a:xfrm flipH="1">
            <a:off x="3801012" y="3743000"/>
            <a:ext cx="64200" cy="117600"/>
          </a:xfrm>
          <a:prstGeom prst="straightConnector1">
            <a:avLst/>
          </a:prstGeom>
          <a:noFill/>
          <a:ln cap="flat" cmpd="sng" w="9525">
            <a:solidFill>
              <a:srgbClr val="595959"/>
            </a:solidFill>
            <a:prstDash val="dash"/>
            <a:round/>
            <a:headEnd len="med" w="med" type="none"/>
            <a:tailEnd len="med" w="med" type="none"/>
          </a:ln>
        </p:spPr>
      </p:cxnSp>
      <p:cxnSp>
        <p:nvCxnSpPr>
          <p:cNvPr id="733" name="Google Shape;733;p52"/>
          <p:cNvCxnSpPr>
            <a:stCxn id="713" idx="7"/>
            <a:endCxn id="726" idx="4"/>
          </p:cNvCxnSpPr>
          <p:nvPr/>
        </p:nvCxnSpPr>
        <p:spPr>
          <a:xfrm rot="10800000">
            <a:off x="3738267" y="3927638"/>
            <a:ext cx="47700" cy="216000"/>
          </a:xfrm>
          <a:prstGeom prst="straightConnector1">
            <a:avLst/>
          </a:prstGeom>
          <a:noFill/>
          <a:ln cap="flat" cmpd="sng" w="9525">
            <a:solidFill>
              <a:srgbClr val="595959"/>
            </a:solidFill>
            <a:prstDash val="dash"/>
            <a:round/>
            <a:headEnd len="med" w="med" type="none"/>
            <a:tailEnd len="med" w="med" type="none"/>
          </a:ln>
        </p:spPr>
      </p:cxnSp>
      <p:cxnSp>
        <p:nvCxnSpPr>
          <p:cNvPr id="734" name="Google Shape;734;p52"/>
          <p:cNvCxnSpPr>
            <a:stCxn id="716" idx="2"/>
            <a:endCxn id="726" idx="6"/>
          </p:cNvCxnSpPr>
          <p:nvPr/>
        </p:nvCxnSpPr>
        <p:spPr>
          <a:xfrm rot="10800000">
            <a:off x="3800888" y="3860450"/>
            <a:ext cx="347400" cy="44100"/>
          </a:xfrm>
          <a:prstGeom prst="straightConnector1">
            <a:avLst/>
          </a:prstGeom>
          <a:noFill/>
          <a:ln cap="flat" cmpd="sng" w="9525">
            <a:solidFill>
              <a:srgbClr val="595959"/>
            </a:solidFill>
            <a:prstDash val="dash"/>
            <a:round/>
            <a:headEnd len="med" w="med" type="none"/>
            <a:tailEnd len="med" w="med" type="none"/>
          </a:ln>
        </p:spPr>
      </p:cxnSp>
      <p:cxnSp>
        <p:nvCxnSpPr>
          <p:cNvPr id="735" name="Google Shape;735;p52"/>
          <p:cNvCxnSpPr>
            <a:stCxn id="713" idx="6"/>
            <a:endCxn id="725" idx="3"/>
          </p:cNvCxnSpPr>
          <p:nvPr/>
        </p:nvCxnSpPr>
        <p:spPr>
          <a:xfrm flipH="1" rot="10800000">
            <a:off x="3804288" y="4044950"/>
            <a:ext cx="84300" cy="146100"/>
          </a:xfrm>
          <a:prstGeom prst="straightConnector1">
            <a:avLst/>
          </a:prstGeom>
          <a:noFill/>
          <a:ln cap="flat" cmpd="sng" w="9525">
            <a:solidFill>
              <a:srgbClr val="595959"/>
            </a:solidFill>
            <a:prstDash val="dash"/>
            <a:round/>
            <a:headEnd len="med" w="med" type="none"/>
            <a:tailEnd len="med" w="med" type="none"/>
          </a:ln>
        </p:spPr>
      </p:cxnSp>
      <p:cxnSp>
        <p:nvCxnSpPr>
          <p:cNvPr id="736" name="Google Shape;736;p52"/>
          <p:cNvCxnSpPr>
            <a:stCxn id="716" idx="4"/>
            <a:endCxn id="725" idx="6"/>
          </p:cNvCxnSpPr>
          <p:nvPr/>
        </p:nvCxnSpPr>
        <p:spPr>
          <a:xfrm flipH="1">
            <a:off x="3995438" y="3971600"/>
            <a:ext cx="215400" cy="25800"/>
          </a:xfrm>
          <a:prstGeom prst="straightConnector1">
            <a:avLst/>
          </a:prstGeom>
          <a:noFill/>
          <a:ln cap="flat" cmpd="sng" w="9525">
            <a:solidFill>
              <a:srgbClr val="595959"/>
            </a:solidFill>
            <a:prstDash val="dash"/>
            <a:round/>
            <a:headEnd len="med" w="med" type="none"/>
            <a:tailEnd len="med" w="med" type="none"/>
          </a:ln>
        </p:spPr>
      </p:cxnSp>
      <p:cxnSp>
        <p:nvCxnSpPr>
          <p:cNvPr id="737" name="Google Shape;737;p52"/>
          <p:cNvCxnSpPr>
            <a:stCxn id="714" idx="0"/>
            <a:endCxn id="725" idx="4"/>
          </p:cNvCxnSpPr>
          <p:nvPr/>
        </p:nvCxnSpPr>
        <p:spPr>
          <a:xfrm flipH="1" rot="10800000">
            <a:off x="3865212" y="4064600"/>
            <a:ext cx="67500" cy="269700"/>
          </a:xfrm>
          <a:prstGeom prst="straightConnector1">
            <a:avLst/>
          </a:prstGeom>
          <a:noFill/>
          <a:ln cap="flat" cmpd="sng" w="9525">
            <a:solidFill>
              <a:srgbClr val="595959"/>
            </a:solidFill>
            <a:prstDash val="dash"/>
            <a:round/>
            <a:headEnd len="med" w="med" type="none"/>
            <a:tailEnd len="med" w="med" type="none"/>
          </a:ln>
        </p:spPr>
      </p:cxnSp>
      <p:cxnSp>
        <p:nvCxnSpPr>
          <p:cNvPr id="738" name="Google Shape;738;p52"/>
          <p:cNvCxnSpPr>
            <a:stCxn id="718" idx="1"/>
            <a:endCxn id="725" idx="5"/>
          </p:cNvCxnSpPr>
          <p:nvPr/>
        </p:nvCxnSpPr>
        <p:spPr>
          <a:xfrm rot="10800000">
            <a:off x="3977033" y="4044938"/>
            <a:ext cx="265800" cy="98700"/>
          </a:xfrm>
          <a:prstGeom prst="straightConnector1">
            <a:avLst/>
          </a:prstGeom>
          <a:noFill/>
          <a:ln cap="flat" cmpd="sng" w="9525">
            <a:solidFill>
              <a:srgbClr val="595959"/>
            </a:solidFill>
            <a:prstDash val="dash"/>
            <a:round/>
            <a:headEnd len="med" w="med" type="none"/>
            <a:tailEnd len="med" w="med" type="none"/>
          </a:ln>
        </p:spPr>
      </p:cxnSp>
      <p:cxnSp>
        <p:nvCxnSpPr>
          <p:cNvPr id="739" name="Google Shape;739;p52"/>
          <p:cNvCxnSpPr>
            <a:stCxn id="714" idx="6"/>
            <a:endCxn id="724" idx="3"/>
          </p:cNvCxnSpPr>
          <p:nvPr/>
        </p:nvCxnSpPr>
        <p:spPr>
          <a:xfrm flipH="1" rot="10800000">
            <a:off x="3927762" y="4259450"/>
            <a:ext cx="85200" cy="141900"/>
          </a:xfrm>
          <a:prstGeom prst="straightConnector1">
            <a:avLst/>
          </a:prstGeom>
          <a:noFill/>
          <a:ln cap="flat" cmpd="sng" w="9525">
            <a:solidFill>
              <a:srgbClr val="595959"/>
            </a:solidFill>
            <a:prstDash val="dash"/>
            <a:round/>
            <a:headEnd len="med" w="med" type="none"/>
            <a:tailEnd len="med" w="med" type="none"/>
          </a:ln>
        </p:spPr>
      </p:cxnSp>
      <p:cxnSp>
        <p:nvCxnSpPr>
          <p:cNvPr id="740" name="Google Shape;740;p52"/>
          <p:cNvCxnSpPr>
            <a:stCxn id="718" idx="4"/>
            <a:endCxn id="724" idx="6"/>
          </p:cNvCxnSpPr>
          <p:nvPr/>
        </p:nvCxnSpPr>
        <p:spPr>
          <a:xfrm rot="10800000">
            <a:off x="4119663" y="4212200"/>
            <a:ext cx="167400" cy="45900"/>
          </a:xfrm>
          <a:prstGeom prst="straightConnector1">
            <a:avLst/>
          </a:prstGeom>
          <a:noFill/>
          <a:ln cap="flat" cmpd="sng" w="9525">
            <a:solidFill>
              <a:srgbClr val="595959"/>
            </a:solidFill>
            <a:prstDash val="dash"/>
            <a:round/>
            <a:headEnd len="med" w="med" type="none"/>
            <a:tailEnd len="med" w="med" type="none"/>
          </a:ln>
        </p:spPr>
      </p:cxnSp>
      <p:sp>
        <p:nvSpPr>
          <p:cNvPr id="741" name="Google Shape;741;p52"/>
          <p:cNvSpPr/>
          <p:nvPr/>
        </p:nvSpPr>
        <p:spPr>
          <a:xfrm>
            <a:off x="4915850" y="42200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42" name="Google Shape;742;p52"/>
          <p:cNvSpPr/>
          <p:nvPr/>
        </p:nvSpPr>
        <p:spPr>
          <a:xfrm>
            <a:off x="4944425" y="45248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43" name="Google Shape;743;p52"/>
          <p:cNvSpPr/>
          <p:nvPr/>
        </p:nvSpPr>
        <p:spPr>
          <a:xfrm>
            <a:off x="5158725" y="43541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44" name="Google Shape;744;p52"/>
          <p:cNvSpPr/>
          <p:nvPr/>
        </p:nvSpPr>
        <p:spPr>
          <a:xfrm>
            <a:off x="4915850" y="3982625"/>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45" name="Google Shape;745;p52"/>
          <p:cNvSpPr/>
          <p:nvPr/>
        </p:nvSpPr>
        <p:spPr>
          <a:xfrm>
            <a:off x="5187300" y="45248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46" name="Google Shape;746;p52"/>
          <p:cNvSpPr/>
          <p:nvPr/>
        </p:nvSpPr>
        <p:spPr>
          <a:xfrm>
            <a:off x="5096825" y="46955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47" name="Google Shape;747;p52"/>
          <p:cNvSpPr/>
          <p:nvPr/>
        </p:nvSpPr>
        <p:spPr>
          <a:xfrm>
            <a:off x="5447188" y="37049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48" name="Google Shape;748;p52"/>
          <p:cNvSpPr/>
          <p:nvPr/>
        </p:nvSpPr>
        <p:spPr>
          <a:xfrm>
            <a:off x="5311800" y="41819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49" name="Google Shape;749;p52"/>
          <p:cNvSpPr/>
          <p:nvPr/>
        </p:nvSpPr>
        <p:spPr>
          <a:xfrm>
            <a:off x="5359425" y="43907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0" name="Google Shape;750;p52"/>
          <p:cNvSpPr/>
          <p:nvPr/>
        </p:nvSpPr>
        <p:spPr>
          <a:xfrm>
            <a:off x="5430175" y="45995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1" name="Google Shape;751;p52"/>
          <p:cNvSpPr/>
          <p:nvPr/>
        </p:nvSpPr>
        <p:spPr>
          <a:xfrm>
            <a:off x="4915850" y="43724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2" name="Google Shape;752;p52"/>
          <p:cNvSpPr/>
          <p:nvPr/>
        </p:nvSpPr>
        <p:spPr>
          <a:xfrm>
            <a:off x="5283225" y="46955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3" name="Google Shape;753;p52"/>
          <p:cNvSpPr/>
          <p:nvPr/>
        </p:nvSpPr>
        <p:spPr>
          <a:xfrm>
            <a:off x="5000900" y="3848525"/>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4" name="Google Shape;754;p52"/>
          <p:cNvSpPr/>
          <p:nvPr/>
        </p:nvSpPr>
        <p:spPr>
          <a:xfrm>
            <a:off x="5464200" y="41621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5" name="Google Shape;755;p52"/>
          <p:cNvSpPr/>
          <p:nvPr/>
        </p:nvSpPr>
        <p:spPr>
          <a:xfrm>
            <a:off x="5113825" y="4101313"/>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6" name="Google Shape;756;p52"/>
          <p:cNvSpPr/>
          <p:nvPr/>
        </p:nvSpPr>
        <p:spPr>
          <a:xfrm>
            <a:off x="5221325" y="388955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7" name="Google Shape;757;p52"/>
          <p:cNvSpPr/>
          <p:nvPr/>
        </p:nvSpPr>
        <p:spPr>
          <a:xfrm>
            <a:off x="5407725" y="39335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8" name="Google Shape;758;p52"/>
          <p:cNvSpPr/>
          <p:nvPr/>
        </p:nvSpPr>
        <p:spPr>
          <a:xfrm>
            <a:off x="5560125" y="43541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59" name="Google Shape;759;p52"/>
          <p:cNvSpPr/>
          <p:nvPr/>
        </p:nvSpPr>
        <p:spPr>
          <a:xfrm>
            <a:off x="5673050" y="45614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0" name="Google Shape;760;p52"/>
          <p:cNvSpPr/>
          <p:nvPr/>
        </p:nvSpPr>
        <p:spPr>
          <a:xfrm>
            <a:off x="5640400" y="3982625"/>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1" name="Google Shape;761;p52"/>
          <p:cNvSpPr/>
          <p:nvPr/>
        </p:nvSpPr>
        <p:spPr>
          <a:xfrm>
            <a:off x="5838050" y="42200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2" name="Google Shape;762;p52"/>
          <p:cNvSpPr/>
          <p:nvPr/>
        </p:nvSpPr>
        <p:spPr>
          <a:xfrm>
            <a:off x="5961525" y="44303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3" name="Google Shape;763;p52"/>
          <p:cNvSpPr/>
          <p:nvPr/>
        </p:nvSpPr>
        <p:spPr>
          <a:xfrm>
            <a:off x="5961525" y="37049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4" name="Google Shape;764;p52"/>
          <p:cNvSpPr/>
          <p:nvPr/>
        </p:nvSpPr>
        <p:spPr>
          <a:xfrm>
            <a:off x="6307150" y="39335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5" name="Google Shape;765;p52"/>
          <p:cNvSpPr/>
          <p:nvPr/>
        </p:nvSpPr>
        <p:spPr>
          <a:xfrm>
            <a:off x="5673050" y="34239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6" name="Google Shape;766;p52"/>
          <p:cNvSpPr/>
          <p:nvPr/>
        </p:nvSpPr>
        <p:spPr>
          <a:xfrm>
            <a:off x="6383375" y="4220000"/>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7" name="Google Shape;767;p52"/>
          <p:cNvSpPr/>
          <p:nvPr/>
        </p:nvSpPr>
        <p:spPr>
          <a:xfrm>
            <a:off x="5221325" y="37049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8" name="Google Shape;768;p52"/>
          <p:cNvSpPr/>
          <p:nvPr/>
        </p:nvSpPr>
        <p:spPr>
          <a:xfrm>
            <a:off x="5797550" y="46589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69" name="Google Shape;769;p52"/>
          <p:cNvSpPr/>
          <p:nvPr/>
        </p:nvSpPr>
        <p:spPr>
          <a:xfrm>
            <a:off x="5540388" y="47336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70" name="Google Shape;770;p52"/>
          <p:cNvSpPr/>
          <p:nvPr/>
        </p:nvSpPr>
        <p:spPr>
          <a:xfrm>
            <a:off x="5283225" y="4866200"/>
            <a:ext cx="125100" cy="1341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71" name="Google Shape;771;p52"/>
          <p:cNvSpPr/>
          <p:nvPr/>
        </p:nvSpPr>
        <p:spPr>
          <a:xfrm>
            <a:off x="5673050" y="3703263"/>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72" name="Google Shape;772;p52"/>
          <p:cNvSpPr/>
          <p:nvPr/>
        </p:nvSpPr>
        <p:spPr>
          <a:xfrm>
            <a:off x="6153563" y="4241037"/>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73" name="Google Shape;773;p52"/>
          <p:cNvSpPr/>
          <p:nvPr/>
        </p:nvSpPr>
        <p:spPr>
          <a:xfrm>
            <a:off x="6029062" y="4026363"/>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74" name="Google Shape;774;p52"/>
          <p:cNvSpPr/>
          <p:nvPr/>
        </p:nvSpPr>
        <p:spPr>
          <a:xfrm>
            <a:off x="5834725" y="3889537"/>
            <a:ext cx="125100" cy="134100"/>
          </a:xfrm>
          <a:prstGeom prst="ellipse">
            <a:avLst/>
          </a:prstGeom>
          <a:solidFill>
            <a:srgbClr val="FFAB40"/>
          </a:solidFill>
          <a:ln cap="flat" cmpd="sng" w="9525">
            <a:solidFill>
              <a:srgbClr val="FFAB40"/>
            </a:solidFill>
            <a:prstDash val="solid"/>
            <a:round/>
            <a:headEnd len="sm" w="sm" type="none"/>
            <a:tailEnd len="sm" w="sm" type="none"/>
          </a:ln>
        </p:spPr>
        <p:txBody>
          <a:bodyPr anchorCtr="0" anchor="ctr" bIns="95450" lIns="95450" spcFirstLastPara="1" rIns="95450" wrap="square" tIns="95450">
            <a:noAutofit/>
          </a:bodyPr>
          <a:lstStyle/>
          <a:p>
            <a:pPr indent="0" lvl="0" marL="0" rtl="0" algn="l">
              <a:spcBef>
                <a:spcPts val="0"/>
              </a:spcBef>
              <a:spcAft>
                <a:spcPts val="0"/>
              </a:spcAft>
              <a:buNone/>
            </a:pPr>
            <a:r>
              <a:t/>
            </a:r>
            <a:endParaRPr/>
          </a:p>
        </p:txBody>
      </p:sp>
      <p:sp>
        <p:nvSpPr>
          <p:cNvPr id="775" name="Google Shape;775;p52"/>
          <p:cNvSpPr txBox="1"/>
          <p:nvPr/>
        </p:nvSpPr>
        <p:spPr>
          <a:xfrm>
            <a:off x="635475" y="2786700"/>
            <a:ext cx="1455900" cy="423600"/>
          </a:xfrm>
          <a:prstGeom prst="rect">
            <a:avLst/>
          </a:prstGeom>
          <a:noFill/>
          <a:ln>
            <a:noFill/>
          </a:ln>
        </p:spPr>
        <p:txBody>
          <a:bodyPr anchorCtr="0" anchor="t" bIns="95450" lIns="95450" spcFirstLastPara="1" rIns="95450" wrap="square" tIns="95450">
            <a:spAutoFit/>
          </a:bodyPr>
          <a:lstStyle/>
          <a:p>
            <a:pPr indent="0" lvl="0" marL="0" rtl="0" algn="ctr">
              <a:spcBef>
                <a:spcPts val="0"/>
              </a:spcBef>
              <a:spcAft>
                <a:spcPts val="0"/>
              </a:spcAft>
              <a:buNone/>
            </a:pPr>
            <a:r>
              <a:rPr lang="en-GB" sz="1500"/>
              <a:t>Dataset awal</a:t>
            </a:r>
            <a:endParaRPr sz="1500"/>
          </a:p>
        </p:txBody>
      </p:sp>
      <p:sp>
        <p:nvSpPr>
          <p:cNvPr id="776" name="Google Shape;776;p52"/>
          <p:cNvSpPr txBox="1"/>
          <p:nvPr/>
        </p:nvSpPr>
        <p:spPr>
          <a:xfrm>
            <a:off x="2639800" y="2782425"/>
            <a:ext cx="2276100" cy="423600"/>
          </a:xfrm>
          <a:prstGeom prst="rect">
            <a:avLst/>
          </a:prstGeom>
          <a:noFill/>
          <a:ln>
            <a:noFill/>
          </a:ln>
        </p:spPr>
        <p:txBody>
          <a:bodyPr anchorCtr="0" anchor="t" bIns="95450" lIns="95450" spcFirstLastPara="1" rIns="95450" wrap="square" tIns="95450">
            <a:spAutoFit/>
          </a:bodyPr>
          <a:lstStyle/>
          <a:p>
            <a:pPr indent="0" lvl="0" marL="0" rtl="0" algn="ctr">
              <a:spcBef>
                <a:spcPts val="0"/>
              </a:spcBef>
              <a:spcAft>
                <a:spcPts val="0"/>
              </a:spcAft>
              <a:buNone/>
            </a:pPr>
            <a:r>
              <a:rPr lang="en-GB" sz="1500"/>
              <a:t>Oversampling SMOTE</a:t>
            </a:r>
            <a:endParaRPr sz="1500"/>
          </a:p>
        </p:txBody>
      </p:sp>
      <p:sp>
        <p:nvSpPr>
          <p:cNvPr id="777" name="Google Shape;777;p52"/>
          <p:cNvSpPr txBox="1"/>
          <p:nvPr/>
        </p:nvSpPr>
        <p:spPr>
          <a:xfrm>
            <a:off x="5007500" y="2786350"/>
            <a:ext cx="1455900" cy="423600"/>
          </a:xfrm>
          <a:prstGeom prst="rect">
            <a:avLst/>
          </a:prstGeom>
          <a:noFill/>
          <a:ln>
            <a:noFill/>
          </a:ln>
        </p:spPr>
        <p:txBody>
          <a:bodyPr anchorCtr="0" anchor="t" bIns="95450" lIns="95450" spcFirstLastPara="1" rIns="95450" wrap="square" tIns="95450">
            <a:spAutoFit/>
          </a:bodyPr>
          <a:lstStyle/>
          <a:p>
            <a:pPr indent="0" lvl="0" marL="0" rtl="0" algn="ctr">
              <a:spcBef>
                <a:spcPts val="0"/>
              </a:spcBef>
              <a:spcAft>
                <a:spcPts val="0"/>
              </a:spcAft>
              <a:buNone/>
            </a:pPr>
            <a:r>
              <a:rPr lang="en-GB" sz="1500"/>
              <a:t>Dataset akhir</a:t>
            </a:r>
            <a:endParaRPr sz="1500"/>
          </a:p>
        </p:txBody>
      </p:sp>
      <p:sp>
        <p:nvSpPr>
          <p:cNvPr id="778" name="Google Shape;778;p52"/>
          <p:cNvSpPr txBox="1"/>
          <p:nvPr/>
        </p:nvSpPr>
        <p:spPr>
          <a:xfrm>
            <a:off x="6618000" y="2855900"/>
            <a:ext cx="243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2.16 </a:t>
            </a:r>
            <a:r>
              <a:rPr lang="en-GB" sz="1100">
                <a:latin typeface="Nunito"/>
                <a:ea typeface="Nunito"/>
                <a:cs typeface="Nunito"/>
                <a:sym typeface="Nunito"/>
              </a:rPr>
              <a:t>Ilustrasi </a:t>
            </a:r>
            <a:r>
              <a:rPr i="1" lang="en-GB" sz="1100">
                <a:latin typeface="Nunito"/>
                <a:ea typeface="Nunito"/>
                <a:cs typeface="Nunito"/>
                <a:sym typeface="Nunito"/>
              </a:rPr>
              <a:t>oversampling</a:t>
            </a:r>
            <a:r>
              <a:rPr lang="en-GB" sz="1100">
                <a:latin typeface="Nunito"/>
                <a:ea typeface="Nunito"/>
                <a:cs typeface="Nunito"/>
                <a:sym typeface="Nunito"/>
              </a:rPr>
              <a:t> dengan SMOTE</a:t>
            </a:r>
            <a:endParaRPr sz="1100">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3"/>
          <p:cNvSpPr txBox="1"/>
          <p:nvPr>
            <p:ph type="title"/>
          </p:nvPr>
        </p:nvSpPr>
        <p:spPr>
          <a:xfrm>
            <a:off x="311700" y="326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SMOTE</a:t>
            </a:r>
            <a:endParaRPr/>
          </a:p>
        </p:txBody>
      </p:sp>
      <p:sp>
        <p:nvSpPr>
          <p:cNvPr id="784" name="Google Shape;784;p53"/>
          <p:cNvSpPr txBox="1"/>
          <p:nvPr>
            <p:ph idx="1" type="body"/>
          </p:nvPr>
        </p:nvSpPr>
        <p:spPr>
          <a:xfrm>
            <a:off x="311700" y="1266325"/>
            <a:ext cx="11064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5" name="Google Shape;785;p53"/>
          <p:cNvPicPr preferRelativeResize="0"/>
          <p:nvPr/>
        </p:nvPicPr>
        <p:blipFill>
          <a:blip r:embed="rId3">
            <a:alphaModFix/>
          </a:blip>
          <a:stretch>
            <a:fillRect/>
          </a:stretch>
        </p:blipFill>
        <p:spPr>
          <a:xfrm>
            <a:off x="5059200" y="361400"/>
            <a:ext cx="3705825" cy="1895300"/>
          </a:xfrm>
          <a:prstGeom prst="rect">
            <a:avLst/>
          </a:prstGeom>
          <a:noFill/>
          <a:ln>
            <a:noFill/>
          </a:ln>
        </p:spPr>
      </p:pic>
      <p:pic>
        <p:nvPicPr>
          <p:cNvPr id="786" name="Google Shape;786;p53"/>
          <p:cNvPicPr preferRelativeResize="0"/>
          <p:nvPr/>
        </p:nvPicPr>
        <p:blipFill>
          <a:blip r:embed="rId4">
            <a:alphaModFix/>
          </a:blip>
          <a:stretch>
            <a:fillRect/>
          </a:stretch>
        </p:blipFill>
        <p:spPr>
          <a:xfrm>
            <a:off x="360000" y="2108997"/>
            <a:ext cx="3451675" cy="1170200"/>
          </a:xfrm>
          <a:prstGeom prst="rect">
            <a:avLst/>
          </a:prstGeom>
          <a:noFill/>
          <a:ln>
            <a:noFill/>
          </a:ln>
        </p:spPr>
      </p:pic>
      <p:pic>
        <p:nvPicPr>
          <p:cNvPr id="787" name="Google Shape;787;p53"/>
          <p:cNvPicPr preferRelativeResize="0"/>
          <p:nvPr/>
        </p:nvPicPr>
        <p:blipFill>
          <a:blip r:embed="rId5">
            <a:alphaModFix/>
          </a:blip>
          <a:stretch>
            <a:fillRect/>
          </a:stretch>
        </p:blipFill>
        <p:spPr>
          <a:xfrm>
            <a:off x="360000" y="3482700"/>
            <a:ext cx="3079799" cy="1398275"/>
          </a:xfrm>
          <a:prstGeom prst="rect">
            <a:avLst/>
          </a:prstGeom>
          <a:noFill/>
          <a:ln>
            <a:noFill/>
          </a:ln>
        </p:spPr>
      </p:pic>
      <p:pic>
        <p:nvPicPr>
          <p:cNvPr id="788" name="Google Shape;788;p53"/>
          <p:cNvPicPr preferRelativeResize="0"/>
          <p:nvPr/>
        </p:nvPicPr>
        <p:blipFill>
          <a:blip r:embed="rId6">
            <a:alphaModFix/>
          </a:blip>
          <a:stretch>
            <a:fillRect/>
          </a:stretch>
        </p:blipFill>
        <p:spPr>
          <a:xfrm>
            <a:off x="441813" y="986275"/>
            <a:ext cx="2793881" cy="919225"/>
          </a:xfrm>
          <a:prstGeom prst="rect">
            <a:avLst/>
          </a:prstGeom>
          <a:noFill/>
          <a:ln>
            <a:noFill/>
          </a:ln>
        </p:spPr>
      </p:pic>
      <p:sp>
        <p:nvSpPr>
          <p:cNvPr id="789" name="Google Shape;789;p53"/>
          <p:cNvSpPr txBox="1"/>
          <p:nvPr/>
        </p:nvSpPr>
        <p:spPr>
          <a:xfrm>
            <a:off x="4653688" y="2256700"/>
            <a:ext cx="4324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2.14 </a:t>
            </a:r>
            <a:r>
              <a:rPr lang="en-GB" sz="1100">
                <a:latin typeface="Nunito"/>
                <a:ea typeface="Nunito"/>
                <a:cs typeface="Nunito"/>
                <a:sym typeface="Nunito"/>
              </a:rPr>
              <a:t>Algoritme SMOTE</a:t>
            </a:r>
            <a:endParaRPr sz="1100">
              <a:latin typeface="Nunito"/>
              <a:ea typeface="Nunito"/>
              <a:cs typeface="Nunito"/>
              <a:sym typeface="Nunito"/>
            </a:endParaRPr>
          </a:p>
        </p:txBody>
      </p:sp>
      <p:pic>
        <p:nvPicPr>
          <p:cNvPr id="790" name="Google Shape;790;p53"/>
          <p:cNvPicPr preferRelativeResize="0"/>
          <p:nvPr/>
        </p:nvPicPr>
        <p:blipFill>
          <a:blip r:embed="rId7">
            <a:alphaModFix/>
          </a:blip>
          <a:stretch>
            <a:fillRect/>
          </a:stretch>
        </p:blipFill>
        <p:spPr>
          <a:xfrm>
            <a:off x="5208480" y="2610700"/>
            <a:ext cx="3214929" cy="222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Credit Card</a:t>
            </a:r>
            <a:endParaRPr>
              <a:latin typeface="Nunito"/>
              <a:ea typeface="Nunito"/>
              <a:cs typeface="Nunito"/>
              <a:sym typeface="Nunito"/>
            </a:endParaRPr>
          </a:p>
        </p:txBody>
      </p:sp>
      <p:sp>
        <p:nvSpPr>
          <p:cNvPr id="198" name="Google Shape;198;p27"/>
          <p:cNvSpPr txBox="1"/>
          <p:nvPr>
            <p:ph idx="1" type="body"/>
          </p:nvPr>
        </p:nvSpPr>
        <p:spPr>
          <a:xfrm>
            <a:off x="360000" y="1164375"/>
            <a:ext cx="8664600" cy="17826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Font typeface="Nunito"/>
              <a:buChar char="●"/>
            </a:pPr>
            <a:r>
              <a:rPr lang="en-GB"/>
              <a:t>Kartu kredit merupakan alat pembayaran yang diterbitkan oleh bank yang memungkinkan pemegang kartu untuk meminjam uang dan membayar barang dan jasa kepada </a:t>
            </a:r>
            <a:r>
              <a:rPr i="1" lang="en-GB"/>
              <a:t>merchant</a:t>
            </a:r>
            <a:r>
              <a:rPr lang="en-GB"/>
              <a:t> yang menerima metode pembayaran kartu kredit. [1]</a:t>
            </a:r>
            <a:endParaRPr/>
          </a:p>
          <a:p>
            <a:pPr indent="-334327" lvl="0" marL="457200" rtl="0" algn="l">
              <a:spcBef>
                <a:spcPts val="0"/>
              </a:spcBef>
              <a:spcAft>
                <a:spcPts val="0"/>
              </a:spcAft>
              <a:buSzPct val="100000"/>
              <a:buChar char="●"/>
            </a:pPr>
            <a:r>
              <a:rPr lang="en-GB"/>
              <a:t>Pemegang kartu kredit memiliki kewajiban untuk membayar uang yang dipinjam dengan bunga tertentu dalam jangka waktu tertentu [1].</a:t>
            </a:r>
            <a:endParaRPr/>
          </a:p>
          <a:p>
            <a:pPr indent="-334327" lvl="0" marL="457200" rtl="0" algn="l">
              <a:spcBef>
                <a:spcPts val="0"/>
              </a:spcBef>
              <a:spcAft>
                <a:spcPts val="0"/>
              </a:spcAft>
              <a:buSzPct val="100000"/>
              <a:buChar char="●"/>
            </a:pPr>
            <a:r>
              <a:rPr lang="en-GB"/>
              <a:t>Dapat digunakan dalam transaksi pembayaran digital</a:t>
            </a:r>
            <a:endParaRPr/>
          </a:p>
        </p:txBody>
      </p:sp>
      <p:pic>
        <p:nvPicPr>
          <p:cNvPr id="199" name="Google Shape;199;p27"/>
          <p:cNvPicPr preferRelativeResize="0"/>
          <p:nvPr/>
        </p:nvPicPr>
        <p:blipFill>
          <a:blip r:embed="rId3">
            <a:alphaModFix/>
          </a:blip>
          <a:stretch>
            <a:fillRect/>
          </a:stretch>
        </p:blipFill>
        <p:spPr>
          <a:xfrm>
            <a:off x="817975" y="3313000"/>
            <a:ext cx="2276500" cy="1431500"/>
          </a:xfrm>
          <a:prstGeom prst="rect">
            <a:avLst/>
          </a:prstGeom>
          <a:noFill/>
          <a:ln>
            <a:noFill/>
          </a:ln>
        </p:spPr>
      </p:pic>
      <p:pic>
        <p:nvPicPr>
          <p:cNvPr id="200" name="Google Shape;200;p27"/>
          <p:cNvPicPr preferRelativeResize="0"/>
          <p:nvPr/>
        </p:nvPicPr>
        <p:blipFill>
          <a:blip r:embed="rId4">
            <a:alphaModFix/>
          </a:blip>
          <a:stretch>
            <a:fillRect/>
          </a:stretch>
        </p:blipFill>
        <p:spPr>
          <a:xfrm>
            <a:off x="4913725" y="3192575"/>
            <a:ext cx="2355840" cy="1672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SMOTE</a:t>
            </a:r>
            <a:endParaRPr/>
          </a:p>
        </p:txBody>
      </p:sp>
      <p:sp>
        <p:nvSpPr>
          <p:cNvPr id="796" name="Google Shape;796;p5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7" name="Google Shape;797;p54"/>
          <p:cNvPicPr preferRelativeResize="0"/>
          <p:nvPr/>
        </p:nvPicPr>
        <p:blipFill>
          <a:blip r:embed="rId3">
            <a:alphaModFix/>
          </a:blip>
          <a:stretch>
            <a:fillRect/>
          </a:stretch>
        </p:blipFill>
        <p:spPr>
          <a:xfrm>
            <a:off x="4773776" y="235649"/>
            <a:ext cx="4122725" cy="2048050"/>
          </a:xfrm>
          <a:prstGeom prst="rect">
            <a:avLst/>
          </a:prstGeom>
          <a:noFill/>
          <a:ln>
            <a:noFill/>
          </a:ln>
        </p:spPr>
      </p:pic>
      <p:pic>
        <p:nvPicPr>
          <p:cNvPr id="798" name="Google Shape;798;p54"/>
          <p:cNvPicPr preferRelativeResize="0"/>
          <p:nvPr/>
        </p:nvPicPr>
        <p:blipFill>
          <a:blip r:embed="rId4">
            <a:alphaModFix/>
          </a:blip>
          <a:stretch>
            <a:fillRect/>
          </a:stretch>
        </p:blipFill>
        <p:spPr>
          <a:xfrm>
            <a:off x="497050" y="1266331"/>
            <a:ext cx="3569849" cy="1526501"/>
          </a:xfrm>
          <a:prstGeom prst="rect">
            <a:avLst/>
          </a:prstGeom>
          <a:noFill/>
          <a:ln>
            <a:noFill/>
          </a:ln>
        </p:spPr>
      </p:pic>
      <p:sp>
        <p:nvSpPr>
          <p:cNvPr id="799" name="Google Shape;799;p54"/>
          <p:cNvSpPr txBox="1"/>
          <p:nvPr/>
        </p:nvSpPr>
        <p:spPr>
          <a:xfrm>
            <a:off x="418475" y="2835763"/>
            <a:ext cx="3859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2.15</a:t>
            </a:r>
            <a:r>
              <a:rPr lang="en-GB" sz="1100">
                <a:latin typeface="Nunito"/>
                <a:ea typeface="Nunito"/>
                <a:cs typeface="Nunito"/>
                <a:sym typeface="Nunito"/>
              </a:rPr>
              <a:t> Algoritme populate pada SMOTE</a:t>
            </a:r>
            <a:endParaRPr sz="1100">
              <a:latin typeface="Nunito"/>
              <a:ea typeface="Nunito"/>
              <a:cs typeface="Nunito"/>
              <a:sym typeface="Nunito"/>
            </a:endParaRPr>
          </a:p>
          <a:p>
            <a:pPr indent="0" lvl="0" marL="0" rtl="0" algn="ctr">
              <a:spcBef>
                <a:spcPts val="0"/>
              </a:spcBef>
              <a:spcAft>
                <a:spcPts val="0"/>
              </a:spcAft>
              <a:buNone/>
            </a:pPr>
            <a:r>
              <a:t/>
            </a:r>
            <a:endParaRPr b="1" sz="1100">
              <a:latin typeface="Nunito"/>
              <a:ea typeface="Nunito"/>
              <a:cs typeface="Nunito"/>
              <a:sym typeface="Nunito"/>
            </a:endParaRPr>
          </a:p>
        </p:txBody>
      </p:sp>
      <p:pic>
        <p:nvPicPr>
          <p:cNvPr id="800" name="Google Shape;800;p54"/>
          <p:cNvPicPr preferRelativeResize="0"/>
          <p:nvPr/>
        </p:nvPicPr>
        <p:blipFill>
          <a:blip r:embed="rId5">
            <a:alphaModFix/>
          </a:blip>
          <a:stretch>
            <a:fillRect/>
          </a:stretch>
        </p:blipFill>
        <p:spPr>
          <a:xfrm>
            <a:off x="4885050" y="2236200"/>
            <a:ext cx="3900176" cy="1722325"/>
          </a:xfrm>
          <a:prstGeom prst="rect">
            <a:avLst/>
          </a:prstGeom>
          <a:noFill/>
          <a:ln>
            <a:noFill/>
          </a:ln>
        </p:spPr>
      </p:pic>
      <p:pic>
        <p:nvPicPr>
          <p:cNvPr id="801" name="Google Shape;801;p54"/>
          <p:cNvPicPr preferRelativeResize="0"/>
          <p:nvPr/>
        </p:nvPicPr>
        <p:blipFill>
          <a:blip r:embed="rId6">
            <a:alphaModFix/>
          </a:blip>
          <a:stretch>
            <a:fillRect/>
          </a:stretch>
        </p:blipFill>
        <p:spPr>
          <a:xfrm>
            <a:off x="564700" y="3401925"/>
            <a:ext cx="3110025" cy="1388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05" name="Shape 805"/>
        <p:cNvGrpSpPr/>
        <p:nvPr/>
      </p:nvGrpSpPr>
      <p:grpSpPr>
        <a:xfrm>
          <a:off x="0" y="0"/>
          <a:ext cx="0" cy="0"/>
          <a:chOff x="0" y="0"/>
          <a:chExt cx="0" cy="0"/>
        </a:xfrm>
      </p:grpSpPr>
      <p:sp>
        <p:nvSpPr>
          <p:cNvPr id="806" name="Google Shape;806;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K-Fold Cross-Validation</a:t>
            </a:r>
            <a:endParaRPr/>
          </a:p>
        </p:txBody>
      </p:sp>
      <p:sp>
        <p:nvSpPr>
          <p:cNvPr id="807" name="Google Shape;807;p55"/>
          <p:cNvSpPr txBox="1"/>
          <p:nvPr>
            <p:ph idx="1" type="body"/>
          </p:nvPr>
        </p:nvSpPr>
        <p:spPr>
          <a:xfrm>
            <a:off x="311700" y="1152475"/>
            <a:ext cx="3674700" cy="34164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en-GB"/>
              <a:t>Ada resiko overfitting apabila test set digunakan untuk mencari hyperparameter [12].</a:t>
            </a:r>
            <a:endParaRPr/>
          </a:p>
          <a:p>
            <a:pPr indent="-317182" lvl="0" marL="457200" rtl="0" algn="l">
              <a:spcBef>
                <a:spcPts val="0"/>
              </a:spcBef>
              <a:spcAft>
                <a:spcPts val="0"/>
              </a:spcAft>
              <a:buSzPct val="100000"/>
              <a:buChar char="●"/>
            </a:pPr>
            <a:r>
              <a:rPr lang="en-GB"/>
              <a:t>Penggunaan validation set pada data splitting membuat data latih sedikit.</a:t>
            </a:r>
            <a:endParaRPr/>
          </a:p>
          <a:p>
            <a:pPr indent="-317182" lvl="0" marL="457200" rtl="0" algn="l">
              <a:spcBef>
                <a:spcPts val="0"/>
              </a:spcBef>
              <a:spcAft>
                <a:spcPts val="0"/>
              </a:spcAft>
              <a:buSzPct val="100000"/>
              <a:buChar char="●"/>
            </a:pPr>
            <a:r>
              <a:rPr lang="en-GB"/>
              <a:t>Solusinya menggunakan K-fold cross validation, d</a:t>
            </a:r>
            <a:r>
              <a:rPr lang="en-GB"/>
              <a:t>igunakan apabila ingin menggunakan lebih banyak data dalam dataset untuk melatih model.</a:t>
            </a:r>
            <a:endParaRPr/>
          </a:p>
          <a:p>
            <a:pPr indent="-317182" lvl="0" marL="457200" rtl="0" algn="l">
              <a:spcBef>
                <a:spcPts val="0"/>
              </a:spcBef>
              <a:spcAft>
                <a:spcPts val="0"/>
              </a:spcAft>
              <a:buSzPct val="100000"/>
              <a:buChar char="●"/>
            </a:pPr>
            <a:r>
              <a:rPr lang="en-GB"/>
              <a:t>Data splitting menjadi data latih (train set) dan data uji (test set), sehingga tidak lagi diperlukan data validasi (validation set)</a:t>
            </a:r>
            <a:endParaRPr/>
          </a:p>
        </p:txBody>
      </p:sp>
      <p:pic>
        <p:nvPicPr>
          <p:cNvPr id="808" name="Google Shape;808;p55"/>
          <p:cNvPicPr preferRelativeResize="0"/>
          <p:nvPr/>
        </p:nvPicPr>
        <p:blipFill>
          <a:blip r:embed="rId3">
            <a:alphaModFix/>
          </a:blip>
          <a:stretch>
            <a:fillRect/>
          </a:stretch>
        </p:blipFill>
        <p:spPr>
          <a:xfrm>
            <a:off x="4338100" y="1069250"/>
            <a:ext cx="4580601" cy="3172801"/>
          </a:xfrm>
          <a:prstGeom prst="rect">
            <a:avLst/>
          </a:prstGeom>
          <a:noFill/>
          <a:ln>
            <a:noFill/>
          </a:ln>
        </p:spPr>
      </p:pic>
      <p:sp>
        <p:nvSpPr>
          <p:cNvPr id="809" name="Google Shape;809;p55"/>
          <p:cNvSpPr txBox="1"/>
          <p:nvPr/>
        </p:nvSpPr>
        <p:spPr>
          <a:xfrm>
            <a:off x="4763900" y="4412625"/>
            <a:ext cx="4270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2.18 </a:t>
            </a:r>
            <a:r>
              <a:rPr i="1" lang="en-GB" sz="1100">
                <a:latin typeface="Nunito"/>
                <a:ea typeface="Nunito"/>
                <a:cs typeface="Nunito"/>
                <a:sym typeface="Nunito"/>
              </a:rPr>
              <a:t>K-fold cross validation dengan fold sebanyak 5</a:t>
            </a:r>
            <a:endParaRPr i="1" sz="11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3" name="Shape 813"/>
        <p:cNvGrpSpPr/>
        <p:nvPr/>
      </p:nvGrpSpPr>
      <p:grpSpPr>
        <a:xfrm>
          <a:off x="0" y="0"/>
          <a:ext cx="0" cy="0"/>
          <a:chOff x="0" y="0"/>
          <a:chExt cx="0" cy="0"/>
        </a:xfrm>
      </p:grpSpPr>
      <p:sp>
        <p:nvSpPr>
          <p:cNvPr id="814" name="Google Shape;814;p56"/>
          <p:cNvSpPr txBox="1"/>
          <p:nvPr>
            <p:ph type="title"/>
          </p:nvPr>
        </p:nvSpPr>
        <p:spPr>
          <a:xfrm>
            <a:off x="311700" y="386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500">
                <a:latin typeface="Nunito"/>
                <a:ea typeface="Nunito"/>
                <a:cs typeface="Nunito"/>
                <a:sym typeface="Nunito"/>
              </a:rPr>
              <a:t>State Of The Art</a:t>
            </a:r>
            <a:endParaRPr sz="2500">
              <a:latin typeface="Nunito"/>
              <a:ea typeface="Nunito"/>
              <a:cs typeface="Nunito"/>
              <a:sym typeface="Nunito"/>
            </a:endParaRPr>
          </a:p>
        </p:txBody>
      </p:sp>
      <p:graphicFrame>
        <p:nvGraphicFramePr>
          <p:cNvPr id="815" name="Google Shape;815;p56"/>
          <p:cNvGraphicFramePr/>
          <p:nvPr/>
        </p:nvGraphicFramePr>
        <p:xfrm>
          <a:off x="311691" y="905279"/>
          <a:ext cx="3000000" cy="3000000"/>
        </p:xfrm>
        <a:graphic>
          <a:graphicData uri="http://schemas.openxmlformats.org/drawingml/2006/table">
            <a:tbl>
              <a:tblPr bandRow="1" firstRow="1">
                <a:noFill/>
                <a:tableStyleId>{E60ECBF4-05EC-45AB-9CD6-C26C936C3A85}</a:tableStyleId>
              </a:tblPr>
              <a:tblGrid>
                <a:gridCol w="3175650"/>
                <a:gridCol w="2345350"/>
                <a:gridCol w="2999600"/>
              </a:tblGrid>
              <a:tr h="303725">
                <a:tc>
                  <a:txBody>
                    <a:bodyPr/>
                    <a:lstStyle/>
                    <a:p>
                      <a:pPr indent="0" lvl="0" marL="0" marR="0" rtl="0" algn="ctr">
                        <a:spcBef>
                          <a:spcPts val="0"/>
                        </a:spcBef>
                        <a:spcAft>
                          <a:spcPts val="0"/>
                        </a:spcAft>
                        <a:buNone/>
                      </a:pPr>
                      <a:r>
                        <a:rPr lang="en-GB" sz="1200" u="none" cap="none" strike="noStrike">
                          <a:solidFill>
                            <a:srgbClr val="FFFFFF"/>
                          </a:solidFill>
                          <a:latin typeface="Nunito"/>
                          <a:ea typeface="Nunito"/>
                          <a:cs typeface="Nunito"/>
                          <a:sym typeface="Nunito"/>
                        </a:rPr>
                        <a:t>Penelitian</a:t>
                      </a:r>
                      <a:endParaRPr sz="1200" u="none" cap="none" strike="noStrike">
                        <a:solidFill>
                          <a:srgbClr val="FFFFFF"/>
                        </a:solidFill>
                        <a:latin typeface="Nunito"/>
                        <a:ea typeface="Nunito"/>
                        <a:cs typeface="Nunito"/>
                        <a:sym typeface="Nunito"/>
                      </a:endParaRPr>
                    </a:p>
                  </a:txBody>
                  <a:tcPr marT="45725" marB="45725" marR="91450" marL="91450">
                    <a:solidFill>
                      <a:srgbClr val="274E13"/>
                    </a:solidFill>
                  </a:tcPr>
                </a:tc>
                <a:tc>
                  <a:txBody>
                    <a:bodyPr/>
                    <a:lstStyle/>
                    <a:p>
                      <a:pPr indent="0" lvl="0" marL="0" marR="0" rtl="0" algn="ctr">
                        <a:spcBef>
                          <a:spcPts val="0"/>
                        </a:spcBef>
                        <a:spcAft>
                          <a:spcPts val="0"/>
                        </a:spcAft>
                        <a:buNone/>
                      </a:pPr>
                      <a:r>
                        <a:rPr lang="en-GB" sz="1200" u="none" cap="none" strike="noStrike">
                          <a:solidFill>
                            <a:srgbClr val="FFFFFF"/>
                          </a:solidFill>
                          <a:latin typeface="Nunito"/>
                          <a:ea typeface="Nunito"/>
                          <a:cs typeface="Nunito"/>
                          <a:sym typeface="Nunito"/>
                        </a:rPr>
                        <a:t>Metode</a:t>
                      </a:r>
                      <a:endParaRPr sz="1200" u="none" cap="none" strike="noStrike">
                        <a:solidFill>
                          <a:srgbClr val="FFFFFF"/>
                        </a:solidFill>
                        <a:latin typeface="Nunito"/>
                        <a:ea typeface="Nunito"/>
                        <a:cs typeface="Nunito"/>
                        <a:sym typeface="Nunito"/>
                      </a:endParaRPr>
                    </a:p>
                  </a:txBody>
                  <a:tcPr marT="45725" marB="45725" marR="91450" marL="91450">
                    <a:solidFill>
                      <a:srgbClr val="274E13"/>
                    </a:solidFill>
                  </a:tcPr>
                </a:tc>
                <a:tc>
                  <a:txBody>
                    <a:bodyPr/>
                    <a:lstStyle/>
                    <a:p>
                      <a:pPr indent="0" lvl="0" marL="0" marR="0" rtl="0" algn="ctr">
                        <a:spcBef>
                          <a:spcPts val="0"/>
                        </a:spcBef>
                        <a:spcAft>
                          <a:spcPts val="0"/>
                        </a:spcAft>
                        <a:buNone/>
                      </a:pPr>
                      <a:r>
                        <a:rPr lang="en-GB" sz="1200" u="none" cap="none" strike="noStrike">
                          <a:solidFill>
                            <a:srgbClr val="FFFFFF"/>
                          </a:solidFill>
                          <a:latin typeface="Nunito"/>
                          <a:ea typeface="Nunito"/>
                          <a:cs typeface="Nunito"/>
                          <a:sym typeface="Nunito"/>
                        </a:rPr>
                        <a:t>Hasil Penelitian</a:t>
                      </a:r>
                      <a:endParaRPr sz="1200" u="none" cap="none" strike="noStrike">
                        <a:solidFill>
                          <a:srgbClr val="FFFFFF"/>
                        </a:solidFill>
                        <a:latin typeface="Nunito"/>
                        <a:ea typeface="Nunito"/>
                        <a:cs typeface="Nunito"/>
                        <a:sym typeface="Nunito"/>
                      </a:endParaRPr>
                    </a:p>
                  </a:txBody>
                  <a:tcPr marT="45725" marB="45725" marR="91450" marL="91450">
                    <a:solidFill>
                      <a:srgbClr val="274E13"/>
                    </a:solidFill>
                  </a:tcPr>
                </a:tc>
              </a:tr>
              <a:tr h="1206850">
                <a:tc>
                  <a:txBody>
                    <a:bodyPr/>
                    <a:lstStyle/>
                    <a:p>
                      <a:pPr indent="0" lvl="0" marL="0" marR="0" rtl="0" algn="l">
                        <a:spcBef>
                          <a:spcPts val="0"/>
                        </a:spcBef>
                        <a:spcAft>
                          <a:spcPts val="0"/>
                        </a:spcAft>
                        <a:buNone/>
                      </a:pPr>
                      <a:r>
                        <a:rPr lang="en-GB" sz="1000">
                          <a:latin typeface="Nunito"/>
                          <a:ea typeface="Nunito"/>
                          <a:cs typeface="Nunito"/>
                          <a:sym typeface="Nunito"/>
                        </a:rPr>
                        <a:t> Sanmati Marabad, “Credit Card Fraud Detection using Machine Learning” in Asian   Journal   of   Convergence   in   Technology, 2021</a:t>
                      </a:r>
                      <a:endParaRPr sz="1000">
                        <a:latin typeface="Nunito"/>
                        <a:ea typeface="Nunito"/>
                        <a:cs typeface="Nunito"/>
                        <a:sym typeface="Nunito"/>
                      </a:endParaRPr>
                    </a:p>
                  </a:txBody>
                  <a:tcPr marT="45725" marB="45725" marR="91450" marL="91450"/>
                </a:tc>
                <a:tc>
                  <a:txBody>
                    <a:bodyPr/>
                    <a:lstStyle/>
                    <a:p>
                      <a:pPr indent="-196850" lvl="0" marL="228600" marR="0" rtl="0" algn="l">
                        <a:spcBef>
                          <a:spcPts val="0"/>
                        </a:spcBef>
                        <a:spcAft>
                          <a:spcPts val="0"/>
                        </a:spcAft>
                        <a:buClr>
                          <a:srgbClr val="000000"/>
                        </a:buClr>
                        <a:buSzPts val="1000"/>
                        <a:buFont typeface="Nunito"/>
                        <a:buAutoNum type="arabicPeriod"/>
                      </a:pPr>
                      <a:r>
                        <a:rPr lang="en-GB" sz="1000">
                          <a:latin typeface="Nunito"/>
                          <a:ea typeface="Nunito"/>
                          <a:cs typeface="Nunito"/>
                          <a:sym typeface="Nunito"/>
                        </a:rPr>
                        <a:t>Logistic regression</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K-Nearest Neighbors (KNN)</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Decision Tree</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XGBoost</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Random Forest</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SMOTE</a:t>
                      </a:r>
                      <a:endParaRPr sz="1000">
                        <a:latin typeface="Nunito"/>
                        <a:ea typeface="Nunito"/>
                        <a:cs typeface="Nunito"/>
                        <a:sym typeface="Nunito"/>
                      </a:endParaRPr>
                    </a:p>
                  </a:txBody>
                  <a:tcPr marT="45725" marB="45725" marR="91450" marL="91450"/>
                </a:tc>
                <a:tc>
                  <a:txBody>
                    <a:bodyPr/>
                    <a:lstStyle/>
                    <a:p>
                      <a:pPr indent="0" lvl="0" marL="0" marR="0" rtl="0" algn="l">
                        <a:spcBef>
                          <a:spcPts val="0"/>
                        </a:spcBef>
                        <a:spcAft>
                          <a:spcPts val="0"/>
                        </a:spcAft>
                        <a:buNone/>
                      </a:pPr>
                      <a:r>
                        <a:rPr lang="en-GB" sz="1000">
                          <a:latin typeface="Nunito"/>
                          <a:ea typeface="Nunito"/>
                          <a:cs typeface="Nunito"/>
                          <a:sym typeface="Nunito"/>
                        </a:rPr>
                        <a:t>Klasifikasi dataset transaksi penipuan kartu kredit dengan </a:t>
                      </a:r>
                      <a:r>
                        <a:rPr i="1" lang="en-GB" sz="1000">
                          <a:latin typeface="Nunito"/>
                          <a:ea typeface="Nunito"/>
                          <a:cs typeface="Nunito"/>
                          <a:sym typeface="Nunito"/>
                        </a:rPr>
                        <a:t>oversampling</a:t>
                      </a:r>
                      <a:r>
                        <a:rPr lang="en-GB" sz="1000">
                          <a:latin typeface="Nunito"/>
                          <a:ea typeface="Nunito"/>
                          <a:cs typeface="Nunito"/>
                          <a:sym typeface="Nunito"/>
                        </a:rPr>
                        <a:t> SMOTE untuk mengatasi dataset </a:t>
                      </a:r>
                      <a:r>
                        <a:rPr i="1" lang="en-GB" sz="1000">
                          <a:latin typeface="Nunito"/>
                          <a:ea typeface="Nunito"/>
                          <a:cs typeface="Nunito"/>
                          <a:sym typeface="Nunito"/>
                        </a:rPr>
                        <a:t>imbalance</a:t>
                      </a:r>
                      <a:r>
                        <a:rPr lang="en-GB" sz="1000">
                          <a:latin typeface="Nunito"/>
                          <a:ea typeface="Nunito"/>
                          <a:cs typeface="Nunito"/>
                          <a:sym typeface="Nunito"/>
                        </a:rPr>
                        <a:t>. </a:t>
                      </a:r>
                      <a:r>
                        <a:rPr b="1" lang="en-GB" sz="1000">
                          <a:latin typeface="Nunito"/>
                          <a:ea typeface="Nunito"/>
                          <a:cs typeface="Nunito"/>
                          <a:sym typeface="Nunito"/>
                        </a:rPr>
                        <a:t>XGboost</a:t>
                      </a:r>
                      <a:r>
                        <a:rPr lang="en-GB" sz="1000">
                          <a:latin typeface="Nunito"/>
                          <a:ea typeface="Nunito"/>
                          <a:cs typeface="Nunito"/>
                          <a:sym typeface="Nunito"/>
                        </a:rPr>
                        <a:t> meraih hasil </a:t>
                      </a:r>
                      <a:r>
                        <a:rPr b="1" lang="en-GB" sz="1000">
                          <a:latin typeface="Nunito"/>
                          <a:ea typeface="Nunito"/>
                          <a:cs typeface="Nunito"/>
                          <a:sym typeface="Nunito"/>
                        </a:rPr>
                        <a:t>F1-score tertinggi </a:t>
                      </a:r>
                      <a:r>
                        <a:rPr lang="en-GB" sz="1000">
                          <a:latin typeface="Nunito"/>
                          <a:ea typeface="Nunito"/>
                          <a:cs typeface="Nunito"/>
                          <a:sym typeface="Nunito"/>
                        </a:rPr>
                        <a:t>senilai</a:t>
                      </a:r>
                      <a:r>
                        <a:rPr b="1" lang="en-GB" sz="1000">
                          <a:latin typeface="Nunito"/>
                          <a:ea typeface="Nunito"/>
                          <a:cs typeface="Nunito"/>
                          <a:sym typeface="Nunito"/>
                        </a:rPr>
                        <a:t>  84%</a:t>
                      </a:r>
                      <a:r>
                        <a:rPr lang="en-GB" sz="1000">
                          <a:latin typeface="Nunito"/>
                          <a:ea typeface="Nunito"/>
                          <a:cs typeface="Nunito"/>
                          <a:sym typeface="Nunito"/>
                        </a:rPr>
                        <a:t>. </a:t>
                      </a:r>
                      <a:r>
                        <a:rPr b="1" i="1" lang="en-GB" sz="1000">
                          <a:latin typeface="Nunito"/>
                          <a:ea typeface="Nunito"/>
                          <a:cs typeface="Nunito"/>
                          <a:sym typeface="Nunito"/>
                        </a:rPr>
                        <a:t>Precision</a:t>
                      </a:r>
                      <a:r>
                        <a:rPr b="1" lang="en-GB" sz="1000">
                          <a:latin typeface="Nunito"/>
                          <a:ea typeface="Nunito"/>
                          <a:cs typeface="Nunito"/>
                          <a:sym typeface="Nunito"/>
                        </a:rPr>
                        <a:t> </a:t>
                      </a:r>
                      <a:r>
                        <a:rPr lang="en-GB" sz="1000">
                          <a:latin typeface="Nunito"/>
                          <a:ea typeface="Nunito"/>
                          <a:cs typeface="Nunito"/>
                          <a:sym typeface="Nunito"/>
                        </a:rPr>
                        <a:t>Tertinggi diraih </a:t>
                      </a:r>
                      <a:r>
                        <a:rPr b="1" lang="en-GB" sz="1000">
                          <a:latin typeface="Nunito"/>
                          <a:ea typeface="Nunito"/>
                          <a:cs typeface="Nunito"/>
                          <a:sym typeface="Nunito"/>
                        </a:rPr>
                        <a:t>Random Forest</a:t>
                      </a:r>
                      <a:r>
                        <a:rPr lang="en-GB" sz="1000">
                          <a:latin typeface="Nunito"/>
                          <a:ea typeface="Nunito"/>
                          <a:cs typeface="Nunito"/>
                          <a:sym typeface="Nunito"/>
                        </a:rPr>
                        <a:t> sebesar</a:t>
                      </a:r>
                      <a:r>
                        <a:rPr b="1" lang="en-GB" sz="1000">
                          <a:latin typeface="Nunito"/>
                          <a:ea typeface="Nunito"/>
                          <a:cs typeface="Nunito"/>
                          <a:sym typeface="Nunito"/>
                        </a:rPr>
                        <a:t> 90%</a:t>
                      </a:r>
                      <a:r>
                        <a:rPr lang="en-GB" sz="1000">
                          <a:latin typeface="Nunito"/>
                          <a:ea typeface="Nunito"/>
                          <a:cs typeface="Nunito"/>
                          <a:sym typeface="Nunito"/>
                        </a:rPr>
                        <a:t>. </a:t>
                      </a:r>
                      <a:r>
                        <a:rPr b="1" i="1" lang="en-GB" sz="1000">
                          <a:latin typeface="Nunito"/>
                          <a:ea typeface="Nunito"/>
                          <a:cs typeface="Nunito"/>
                          <a:sym typeface="Nunito"/>
                        </a:rPr>
                        <a:t>Recall</a:t>
                      </a:r>
                      <a:r>
                        <a:rPr lang="en-GB" sz="1000">
                          <a:latin typeface="Nunito"/>
                          <a:ea typeface="Nunito"/>
                          <a:cs typeface="Nunito"/>
                          <a:sym typeface="Nunito"/>
                        </a:rPr>
                        <a:t> tertinggi diraih </a:t>
                      </a:r>
                      <a:r>
                        <a:rPr b="1" lang="en-GB" sz="1000">
                          <a:latin typeface="Nunito"/>
                          <a:ea typeface="Nunito"/>
                          <a:cs typeface="Nunito"/>
                          <a:sym typeface="Nunito"/>
                        </a:rPr>
                        <a:t>XGBoost</a:t>
                      </a:r>
                      <a:r>
                        <a:rPr lang="en-GB" sz="1000">
                          <a:latin typeface="Nunito"/>
                          <a:ea typeface="Nunito"/>
                          <a:cs typeface="Nunito"/>
                          <a:sym typeface="Nunito"/>
                        </a:rPr>
                        <a:t> sebesar</a:t>
                      </a:r>
                      <a:r>
                        <a:rPr b="1" lang="en-GB" sz="1000">
                          <a:latin typeface="Nunito"/>
                          <a:ea typeface="Nunito"/>
                          <a:cs typeface="Nunito"/>
                          <a:sym typeface="Nunito"/>
                        </a:rPr>
                        <a:t> 79%</a:t>
                      </a:r>
                      <a:r>
                        <a:rPr lang="en-GB" sz="1000">
                          <a:latin typeface="Nunito"/>
                          <a:ea typeface="Nunito"/>
                          <a:cs typeface="Nunito"/>
                          <a:sym typeface="Nunito"/>
                        </a:rPr>
                        <a:t>.</a:t>
                      </a:r>
                      <a:endParaRPr sz="1000">
                        <a:latin typeface="Nunito"/>
                        <a:ea typeface="Nunito"/>
                        <a:cs typeface="Nunito"/>
                        <a:sym typeface="Nunito"/>
                      </a:endParaRPr>
                    </a:p>
                  </a:txBody>
                  <a:tcPr marT="45725" marB="45725" marR="91450" marL="91450"/>
                </a:tc>
              </a:tr>
              <a:tr h="1206850">
                <a:tc>
                  <a:txBody>
                    <a:bodyPr/>
                    <a:lstStyle/>
                    <a:p>
                      <a:pPr indent="0" lvl="0" marL="0" marR="0" rtl="0" algn="l">
                        <a:spcBef>
                          <a:spcPts val="0"/>
                        </a:spcBef>
                        <a:spcAft>
                          <a:spcPts val="0"/>
                        </a:spcAft>
                        <a:buClr>
                          <a:schemeClr val="dk1"/>
                        </a:buClr>
                        <a:buSzPts val="1100"/>
                        <a:buFont typeface="Arial"/>
                        <a:buNone/>
                      </a:pPr>
                      <a:r>
                        <a:rPr lang="en-GB" sz="1000">
                          <a:latin typeface="Nunito"/>
                          <a:ea typeface="Nunito"/>
                          <a:cs typeface="Nunito"/>
                          <a:sym typeface="Nunito"/>
                        </a:rPr>
                        <a:t>T. Ma, L. Wu, S. Zhu and H. Zhu, “Multiclassification prediction of clay sensitivity using extreme gradient boosting based on imbalanced dataset”, Applied Sciences, vol. 12, no. 3, 2022.</a:t>
                      </a:r>
                      <a:endParaRPr sz="1000">
                        <a:latin typeface="Nunito"/>
                        <a:ea typeface="Nunito"/>
                        <a:cs typeface="Nunito"/>
                        <a:sym typeface="Nunito"/>
                      </a:endParaRPr>
                    </a:p>
                    <a:p>
                      <a:pPr indent="0" lvl="0" marL="0" marR="0" rtl="0" algn="l">
                        <a:spcBef>
                          <a:spcPts val="0"/>
                        </a:spcBef>
                        <a:spcAft>
                          <a:spcPts val="0"/>
                        </a:spcAft>
                        <a:buNone/>
                      </a:pPr>
                      <a:r>
                        <a:t/>
                      </a:r>
                      <a:endParaRPr sz="1000">
                        <a:latin typeface="Nunito"/>
                        <a:ea typeface="Nunito"/>
                        <a:cs typeface="Nunito"/>
                        <a:sym typeface="Nunito"/>
                      </a:endParaRPr>
                    </a:p>
                  </a:txBody>
                  <a:tcPr marT="45725" marB="45725" marR="91450" marL="91450"/>
                </a:tc>
                <a:tc>
                  <a:txBody>
                    <a:bodyPr/>
                    <a:lstStyle/>
                    <a:p>
                      <a:pPr indent="-196850" lvl="0" marL="228600" marR="0" rtl="0" algn="l">
                        <a:spcBef>
                          <a:spcPts val="0"/>
                        </a:spcBef>
                        <a:spcAft>
                          <a:spcPts val="0"/>
                        </a:spcAft>
                        <a:buClr>
                          <a:srgbClr val="000000"/>
                        </a:buClr>
                        <a:buSzPts val="1000"/>
                        <a:buFont typeface="Nunito"/>
                        <a:buAutoNum type="arabicPeriod"/>
                      </a:pPr>
                      <a:r>
                        <a:rPr lang="en-GB" sz="1000">
                          <a:latin typeface="Nunito"/>
                          <a:ea typeface="Nunito"/>
                          <a:cs typeface="Nunito"/>
                          <a:sym typeface="Nunito"/>
                        </a:rPr>
                        <a:t>XGBoost</a:t>
                      </a:r>
                      <a:endParaRPr sz="1000">
                        <a:latin typeface="Nunito"/>
                        <a:ea typeface="Nunito"/>
                        <a:cs typeface="Nunito"/>
                        <a:sym typeface="Nunito"/>
                      </a:endParaRPr>
                    </a:p>
                    <a:p>
                      <a:pPr indent="-196850" lvl="0" marL="228600" marR="0" rtl="0" algn="l">
                        <a:spcBef>
                          <a:spcPts val="0"/>
                        </a:spcBef>
                        <a:spcAft>
                          <a:spcPts val="0"/>
                        </a:spcAft>
                        <a:buClr>
                          <a:srgbClr val="000000"/>
                        </a:buClr>
                        <a:buSzPts val="1000"/>
                        <a:buFont typeface="Nunito"/>
                        <a:buAutoNum type="arabicPeriod"/>
                      </a:pPr>
                      <a:r>
                        <a:rPr lang="en-GB" sz="1000">
                          <a:latin typeface="Nunito"/>
                          <a:ea typeface="Nunito"/>
                          <a:cs typeface="Nunito"/>
                          <a:sym typeface="Nunito"/>
                        </a:rPr>
                        <a:t>Artificial Neural Network (ANN)</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Naive Bayes</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SMOTE</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5-fold cross validation</a:t>
                      </a:r>
                      <a:endParaRPr sz="1000">
                        <a:latin typeface="Nunito"/>
                        <a:ea typeface="Nunito"/>
                        <a:cs typeface="Nunito"/>
                        <a:sym typeface="Nunito"/>
                      </a:endParaRPr>
                    </a:p>
                  </a:txBody>
                  <a:tcPr marT="45725" marB="45725" marR="91450" marL="91450"/>
                </a:tc>
                <a:tc>
                  <a:txBody>
                    <a:bodyPr/>
                    <a:lstStyle/>
                    <a:p>
                      <a:pPr indent="0" lvl="0" marL="0" marR="0" rtl="0" algn="l">
                        <a:spcBef>
                          <a:spcPts val="0"/>
                        </a:spcBef>
                        <a:spcAft>
                          <a:spcPts val="0"/>
                        </a:spcAft>
                        <a:buNone/>
                      </a:pPr>
                      <a:r>
                        <a:rPr lang="en-GB" sz="1000">
                          <a:latin typeface="Nunito"/>
                          <a:ea typeface="Nunito"/>
                          <a:cs typeface="Nunito"/>
                          <a:sym typeface="Nunito"/>
                        </a:rPr>
                        <a:t>Klasifikasi untuk memprediksi sensitifitas tanah liat dan menggunakan SMOTE sebagai </a:t>
                      </a:r>
                      <a:r>
                        <a:rPr i="1" lang="en-GB" sz="1000">
                          <a:latin typeface="Nunito"/>
                          <a:ea typeface="Nunito"/>
                          <a:cs typeface="Nunito"/>
                          <a:sym typeface="Nunito"/>
                        </a:rPr>
                        <a:t>oversampling</a:t>
                      </a:r>
                      <a:r>
                        <a:rPr lang="en-GB" sz="1000">
                          <a:latin typeface="Nunito"/>
                          <a:ea typeface="Nunito"/>
                          <a:cs typeface="Nunito"/>
                          <a:sym typeface="Nunito"/>
                        </a:rPr>
                        <a:t> untuk mengatasi dataset yang </a:t>
                      </a:r>
                      <a:r>
                        <a:rPr i="1" lang="en-GB" sz="1000">
                          <a:latin typeface="Nunito"/>
                          <a:ea typeface="Nunito"/>
                          <a:cs typeface="Nunito"/>
                          <a:sym typeface="Nunito"/>
                        </a:rPr>
                        <a:t>imbalance.</a:t>
                      </a:r>
                      <a:r>
                        <a:rPr lang="en-GB" sz="1000">
                          <a:latin typeface="Nunito"/>
                          <a:ea typeface="Nunito"/>
                          <a:cs typeface="Nunito"/>
                          <a:sym typeface="Nunito"/>
                        </a:rPr>
                        <a:t>  Hasil terbaik diperoleh oleh </a:t>
                      </a:r>
                      <a:r>
                        <a:rPr b="1" lang="en-GB" sz="1000">
                          <a:latin typeface="Nunito"/>
                          <a:ea typeface="Nunito"/>
                          <a:cs typeface="Nunito"/>
                          <a:sym typeface="Nunito"/>
                        </a:rPr>
                        <a:t>XGBoost</a:t>
                      </a:r>
                      <a:r>
                        <a:rPr lang="en-GB" sz="1000">
                          <a:latin typeface="Nunito"/>
                          <a:ea typeface="Nunito"/>
                          <a:cs typeface="Nunito"/>
                          <a:sym typeface="Nunito"/>
                        </a:rPr>
                        <a:t> dengan </a:t>
                      </a:r>
                      <a:r>
                        <a:rPr b="1" lang="en-GB" sz="1000">
                          <a:latin typeface="Nunito"/>
                          <a:ea typeface="Nunito"/>
                          <a:cs typeface="Nunito"/>
                          <a:sym typeface="Nunito"/>
                        </a:rPr>
                        <a:t>SMOTE</a:t>
                      </a:r>
                      <a:r>
                        <a:rPr lang="en-GB" sz="1000">
                          <a:latin typeface="Nunito"/>
                          <a:ea typeface="Nunito"/>
                          <a:cs typeface="Nunito"/>
                          <a:sym typeface="Nunito"/>
                        </a:rPr>
                        <a:t> dengan </a:t>
                      </a:r>
                      <a:r>
                        <a:rPr b="1" i="1" lang="en-GB" sz="1000">
                          <a:latin typeface="Nunito"/>
                          <a:ea typeface="Nunito"/>
                          <a:cs typeface="Nunito"/>
                          <a:sym typeface="Nunito"/>
                        </a:rPr>
                        <a:t>precision</a:t>
                      </a:r>
                      <a:r>
                        <a:rPr lang="en-GB" sz="1000">
                          <a:latin typeface="Nunito"/>
                          <a:ea typeface="Nunito"/>
                          <a:cs typeface="Nunito"/>
                          <a:sym typeface="Nunito"/>
                        </a:rPr>
                        <a:t> sebesar </a:t>
                      </a:r>
                      <a:r>
                        <a:rPr b="1" lang="en-GB" sz="1000">
                          <a:latin typeface="Nunito"/>
                          <a:ea typeface="Nunito"/>
                          <a:cs typeface="Nunito"/>
                          <a:sym typeface="Nunito"/>
                        </a:rPr>
                        <a:t>73%</a:t>
                      </a:r>
                      <a:r>
                        <a:rPr lang="en-GB" sz="1000">
                          <a:latin typeface="Nunito"/>
                          <a:ea typeface="Nunito"/>
                          <a:cs typeface="Nunito"/>
                          <a:sym typeface="Nunito"/>
                        </a:rPr>
                        <a:t>, </a:t>
                      </a:r>
                      <a:r>
                        <a:rPr b="1" i="1" lang="en-GB" sz="1000">
                          <a:latin typeface="Nunito"/>
                          <a:ea typeface="Nunito"/>
                          <a:cs typeface="Nunito"/>
                          <a:sym typeface="Nunito"/>
                        </a:rPr>
                        <a:t>recall</a:t>
                      </a:r>
                      <a:r>
                        <a:rPr lang="en-GB" sz="1000">
                          <a:latin typeface="Nunito"/>
                          <a:ea typeface="Nunito"/>
                          <a:cs typeface="Nunito"/>
                          <a:sym typeface="Nunito"/>
                        </a:rPr>
                        <a:t> sebesar </a:t>
                      </a:r>
                      <a:r>
                        <a:rPr b="1" lang="en-GB" sz="1000">
                          <a:latin typeface="Nunito"/>
                          <a:ea typeface="Nunito"/>
                          <a:cs typeface="Nunito"/>
                          <a:sym typeface="Nunito"/>
                        </a:rPr>
                        <a:t>72%, </a:t>
                      </a:r>
                      <a:r>
                        <a:rPr lang="en-GB" sz="1000">
                          <a:latin typeface="Nunito"/>
                          <a:ea typeface="Nunito"/>
                          <a:cs typeface="Nunito"/>
                          <a:sym typeface="Nunito"/>
                        </a:rPr>
                        <a:t>dan</a:t>
                      </a:r>
                      <a:r>
                        <a:rPr b="1" lang="en-GB" sz="1000">
                          <a:latin typeface="Nunito"/>
                          <a:ea typeface="Nunito"/>
                          <a:cs typeface="Nunito"/>
                          <a:sym typeface="Nunito"/>
                        </a:rPr>
                        <a:t> f1-score </a:t>
                      </a:r>
                      <a:r>
                        <a:rPr lang="en-GB" sz="1000">
                          <a:latin typeface="Nunito"/>
                          <a:ea typeface="Nunito"/>
                          <a:cs typeface="Nunito"/>
                          <a:sym typeface="Nunito"/>
                        </a:rPr>
                        <a:t>sebesar</a:t>
                      </a:r>
                      <a:r>
                        <a:rPr b="1" lang="en-GB" sz="1000">
                          <a:latin typeface="Nunito"/>
                          <a:ea typeface="Nunito"/>
                          <a:cs typeface="Nunito"/>
                          <a:sym typeface="Nunito"/>
                        </a:rPr>
                        <a:t> 72%.</a:t>
                      </a:r>
                      <a:r>
                        <a:rPr lang="en-GB" sz="1000">
                          <a:latin typeface="Nunito"/>
                          <a:ea typeface="Nunito"/>
                          <a:cs typeface="Nunito"/>
                          <a:sym typeface="Nunito"/>
                        </a:rPr>
                        <a:t> </a:t>
                      </a:r>
                      <a:endParaRPr sz="1000">
                        <a:latin typeface="Nunito"/>
                        <a:ea typeface="Nunito"/>
                        <a:cs typeface="Nunito"/>
                        <a:sym typeface="Nunito"/>
                      </a:endParaRPr>
                    </a:p>
                  </a:txBody>
                  <a:tcPr marT="45725" marB="45725" marR="91450" marL="91450"/>
                </a:tc>
              </a:tr>
              <a:tr h="1206850">
                <a:tc>
                  <a:txBody>
                    <a:bodyPr/>
                    <a:lstStyle/>
                    <a:p>
                      <a:pPr indent="0" lvl="0" marL="0" marR="0" rtl="0" algn="l">
                        <a:spcBef>
                          <a:spcPts val="0"/>
                        </a:spcBef>
                        <a:spcAft>
                          <a:spcPts val="0"/>
                        </a:spcAft>
                        <a:buClr>
                          <a:schemeClr val="dk1"/>
                        </a:buClr>
                        <a:buSzPts val="1100"/>
                        <a:buFont typeface="Arial"/>
                        <a:buNone/>
                      </a:pPr>
                      <a:r>
                        <a:rPr lang="en-GB" sz="1000">
                          <a:latin typeface="Nunito"/>
                          <a:ea typeface="Nunito"/>
                          <a:cs typeface="Nunito"/>
                          <a:sym typeface="Nunito"/>
                        </a:rPr>
                        <a:t>A. A. Taha and S. J. Malebary, “An intelligent approach to credit card fraud</a:t>
                      </a:r>
                      <a:endParaRPr sz="1000">
                        <a:latin typeface="Nunito"/>
                        <a:ea typeface="Nunito"/>
                        <a:cs typeface="Nunito"/>
                        <a:sym typeface="Nunito"/>
                      </a:endParaRPr>
                    </a:p>
                    <a:p>
                      <a:pPr indent="0" lvl="0" marL="0" marR="0" rtl="0" algn="l">
                        <a:spcBef>
                          <a:spcPts val="0"/>
                        </a:spcBef>
                        <a:spcAft>
                          <a:spcPts val="0"/>
                        </a:spcAft>
                        <a:buClr>
                          <a:schemeClr val="dk1"/>
                        </a:buClr>
                        <a:buSzPts val="1100"/>
                        <a:buFont typeface="Arial"/>
                        <a:buNone/>
                      </a:pPr>
                      <a:r>
                        <a:rPr lang="en-GB" sz="1000">
                          <a:latin typeface="Nunito"/>
                          <a:ea typeface="Nunito"/>
                          <a:cs typeface="Nunito"/>
                          <a:sym typeface="Nunito"/>
                        </a:rPr>
                        <a:t>detection using an optimized light gradient boosting machine”, IEEE Access,</a:t>
                      </a:r>
                      <a:endParaRPr sz="1000">
                        <a:latin typeface="Nunito"/>
                        <a:ea typeface="Nunito"/>
                        <a:cs typeface="Nunito"/>
                        <a:sym typeface="Nunito"/>
                      </a:endParaRPr>
                    </a:p>
                    <a:p>
                      <a:pPr indent="0" lvl="0" marL="0" marR="0" rtl="0" algn="l">
                        <a:spcBef>
                          <a:spcPts val="0"/>
                        </a:spcBef>
                        <a:spcAft>
                          <a:spcPts val="0"/>
                        </a:spcAft>
                        <a:buClr>
                          <a:schemeClr val="dk1"/>
                        </a:buClr>
                        <a:buSzPts val="1100"/>
                        <a:buFont typeface="Arial"/>
                        <a:buNone/>
                      </a:pPr>
                      <a:r>
                        <a:rPr lang="en-GB" sz="1000">
                          <a:latin typeface="Nunito"/>
                          <a:ea typeface="Nunito"/>
                          <a:cs typeface="Nunito"/>
                          <a:sym typeface="Nunito"/>
                        </a:rPr>
                        <a:t>vol. 8, pp. 25 579–25 587, 2020.</a:t>
                      </a:r>
                      <a:endParaRPr sz="1000">
                        <a:latin typeface="Nunito"/>
                        <a:ea typeface="Nunito"/>
                        <a:cs typeface="Nunito"/>
                        <a:sym typeface="Nunito"/>
                      </a:endParaRPr>
                    </a:p>
                    <a:p>
                      <a:pPr indent="0" lvl="0" marL="0" marR="0" rtl="0" algn="l">
                        <a:spcBef>
                          <a:spcPts val="0"/>
                        </a:spcBef>
                        <a:spcAft>
                          <a:spcPts val="0"/>
                        </a:spcAft>
                        <a:buNone/>
                      </a:pPr>
                      <a:r>
                        <a:t/>
                      </a:r>
                      <a:endParaRPr sz="1000">
                        <a:latin typeface="Nunito"/>
                        <a:ea typeface="Nunito"/>
                        <a:cs typeface="Nunito"/>
                        <a:sym typeface="Nunito"/>
                      </a:endParaRPr>
                    </a:p>
                  </a:txBody>
                  <a:tcPr marT="45725" marB="45725" marR="91450" marL="91450"/>
                </a:tc>
                <a:tc>
                  <a:txBody>
                    <a:bodyPr/>
                    <a:lstStyle/>
                    <a:p>
                      <a:pPr indent="-196850" lvl="0" marL="228600" marR="0" rtl="0" algn="l">
                        <a:spcBef>
                          <a:spcPts val="0"/>
                        </a:spcBef>
                        <a:spcAft>
                          <a:spcPts val="0"/>
                        </a:spcAft>
                        <a:buClr>
                          <a:srgbClr val="000000"/>
                        </a:buClr>
                        <a:buSzPts val="1000"/>
                        <a:buFont typeface="Nunito"/>
                        <a:buAutoNum type="arabicPeriod"/>
                      </a:pPr>
                      <a:r>
                        <a:rPr lang="en-GB" sz="1000">
                          <a:latin typeface="Nunito"/>
                          <a:ea typeface="Nunito"/>
                          <a:cs typeface="Nunito"/>
                          <a:sym typeface="Nunito"/>
                        </a:rPr>
                        <a:t>LightGBM</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5-fold cross validation</a:t>
                      </a:r>
                      <a:endParaRPr sz="1000">
                        <a:latin typeface="Nunito"/>
                        <a:ea typeface="Nunito"/>
                        <a:cs typeface="Nunito"/>
                        <a:sym typeface="Nunito"/>
                      </a:endParaRPr>
                    </a:p>
                    <a:p>
                      <a:pPr indent="-196850" lvl="0" marL="228600" marR="0" rtl="0" algn="l">
                        <a:spcBef>
                          <a:spcPts val="0"/>
                        </a:spcBef>
                        <a:spcAft>
                          <a:spcPts val="0"/>
                        </a:spcAft>
                        <a:buSzPts val="1000"/>
                        <a:buFont typeface="Nunito"/>
                        <a:buAutoNum type="arabicPeriod"/>
                      </a:pPr>
                      <a:r>
                        <a:rPr lang="en-GB" sz="1000">
                          <a:latin typeface="Nunito"/>
                          <a:ea typeface="Nunito"/>
                          <a:cs typeface="Nunito"/>
                          <a:sym typeface="Nunito"/>
                        </a:rPr>
                        <a:t>Bayesian-based hyperparameter optimization</a:t>
                      </a:r>
                      <a:endParaRPr sz="1000">
                        <a:latin typeface="Nunito"/>
                        <a:ea typeface="Nunito"/>
                        <a:cs typeface="Nunito"/>
                        <a:sym typeface="Nunito"/>
                      </a:endParaRPr>
                    </a:p>
                  </a:txBody>
                  <a:tcPr marT="45725" marB="45725" marR="91450" marL="91450"/>
                </a:tc>
                <a:tc>
                  <a:txBody>
                    <a:bodyPr/>
                    <a:lstStyle/>
                    <a:p>
                      <a:pPr indent="0" lvl="0" marL="0" marR="0" rtl="0" algn="l">
                        <a:spcBef>
                          <a:spcPts val="0"/>
                        </a:spcBef>
                        <a:spcAft>
                          <a:spcPts val="0"/>
                        </a:spcAft>
                        <a:buNone/>
                      </a:pPr>
                      <a:r>
                        <a:rPr lang="en-GB" sz="1000">
                          <a:latin typeface="Nunito"/>
                          <a:ea typeface="Nunito"/>
                          <a:cs typeface="Nunito"/>
                          <a:sym typeface="Nunito"/>
                        </a:rPr>
                        <a:t>Klasifikasi pada 2 buah dataset transaksi penipuan kartu kredit. Pada dataset pertama, </a:t>
                      </a:r>
                      <a:r>
                        <a:rPr b="1" lang="en-GB" sz="1000">
                          <a:latin typeface="Nunito"/>
                          <a:ea typeface="Nunito"/>
                          <a:cs typeface="Nunito"/>
                          <a:sym typeface="Nunito"/>
                        </a:rPr>
                        <a:t>LightGBM</a:t>
                      </a:r>
                      <a:r>
                        <a:rPr lang="en-GB" sz="1000">
                          <a:latin typeface="Nunito"/>
                          <a:ea typeface="Nunito"/>
                          <a:cs typeface="Nunito"/>
                          <a:sym typeface="Nunito"/>
                        </a:rPr>
                        <a:t> memperoleh </a:t>
                      </a:r>
                      <a:r>
                        <a:rPr b="1" lang="en-GB" sz="1000">
                          <a:latin typeface="Nunito"/>
                          <a:ea typeface="Nunito"/>
                          <a:cs typeface="Nunito"/>
                          <a:sym typeface="Nunito"/>
                        </a:rPr>
                        <a:t>akurasi 98.40%</a:t>
                      </a:r>
                      <a:r>
                        <a:rPr lang="en-GB" sz="1000">
                          <a:latin typeface="Nunito"/>
                          <a:ea typeface="Nunito"/>
                          <a:cs typeface="Nunito"/>
                          <a:sym typeface="Nunito"/>
                        </a:rPr>
                        <a:t>, </a:t>
                      </a:r>
                      <a:r>
                        <a:rPr b="1" i="1" lang="en-GB" sz="1000">
                          <a:latin typeface="Nunito"/>
                          <a:ea typeface="Nunito"/>
                          <a:cs typeface="Nunito"/>
                          <a:sym typeface="Nunito"/>
                        </a:rPr>
                        <a:t>recall</a:t>
                      </a:r>
                      <a:r>
                        <a:rPr b="1" lang="en-GB" sz="1000">
                          <a:latin typeface="Nunito"/>
                          <a:ea typeface="Nunito"/>
                          <a:cs typeface="Nunito"/>
                          <a:sym typeface="Nunito"/>
                        </a:rPr>
                        <a:t> 40.59%</a:t>
                      </a:r>
                      <a:r>
                        <a:rPr lang="en-GB" sz="1000">
                          <a:latin typeface="Nunito"/>
                          <a:ea typeface="Nunito"/>
                          <a:cs typeface="Nunito"/>
                          <a:sym typeface="Nunito"/>
                        </a:rPr>
                        <a:t>, </a:t>
                      </a:r>
                      <a:r>
                        <a:rPr b="1" i="1" lang="en-GB" sz="1000">
                          <a:latin typeface="Nunito"/>
                          <a:ea typeface="Nunito"/>
                          <a:cs typeface="Nunito"/>
                          <a:sym typeface="Nunito"/>
                        </a:rPr>
                        <a:t>precision</a:t>
                      </a:r>
                      <a:r>
                        <a:rPr b="1" lang="en-GB" sz="1000">
                          <a:latin typeface="Nunito"/>
                          <a:ea typeface="Nunito"/>
                          <a:cs typeface="Nunito"/>
                          <a:sym typeface="Nunito"/>
                        </a:rPr>
                        <a:t> 97.34%</a:t>
                      </a:r>
                      <a:r>
                        <a:rPr lang="en-GB" sz="1000">
                          <a:latin typeface="Nunito"/>
                          <a:ea typeface="Nunito"/>
                          <a:cs typeface="Nunito"/>
                          <a:sym typeface="Nunito"/>
                        </a:rPr>
                        <a:t>, dan </a:t>
                      </a:r>
                      <a:r>
                        <a:rPr b="1" lang="en-GB" sz="1000">
                          <a:latin typeface="Nunito"/>
                          <a:ea typeface="Nunito"/>
                          <a:cs typeface="Nunito"/>
                          <a:sym typeface="Nunito"/>
                        </a:rPr>
                        <a:t>f1-score 56.95%</a:t>
                      </a:r>
                      <a:r>
                        <a:rPr lang="en-GB" sz="1000">
                          <a:latin typeface="Nunito"/>
                          <a:ea typeface="Nunito"/>
                          <a:cs typeface="Nunito"/>
                          <a:sym typeface="Nunito"/>
                        </a:rPr>
                        <a:t>. Pada dataset kedua, diperoleh akurasi sebesar</a:t>
                      </a:r>
                      <a:r>
                        <a:rPr b="1" lang="en-GB" sz="1000">
                          <a:latin typeface="Nunito"/>
                          <a:ea typeface="Nunito"/>
                          <a:cs typeface="Nunito"/>
                          <a:sym typeface="Nunito"/>
                        </a:rPr>
                        <a:t> 98.35%</a:t>
                      </a:r>
                      <a:r>
                        <a:rPr lang="en-GB" sz="1000">
                          <a:latin typeface="Nunito"/>
                          <a:ea typeface="Nunito"/>
                          <a:cs typeface="Nunito"/>
                          <a:sym typeface="Nunito"/>
                        </a:rPr>
                        <a:t>, </a:t>
                      </a:r>
                      <a:r>
                        <a:rPr b="1" i="1" lang="en-GB" sz="1000">
                          <a:latin typeface="Nunito"/>
                          <a:ea typeface="Nunito"/>
                          <a:cs typeface="Nunito"/>
                          <a:sym typeface="Nunito"/>
                        </a:rPr>
                        <a:t>recall</a:t>
                      </a:r>
                      <a:r>
                        <a:rPr b="1" lang="en-GB" sz="1000">
                          <a:latin typeface="Nunito"/>
                          <a:ea typeface="Nunito"/>
                          <a:cs typeface="Nunito"/>
                          <a:sym typeface="Nunito"/>
                        </a:rPr>
                        <a:t> 28.33%</a:t>
                      </a:r>
                      <a:r>
                        <a:rPr lang="en-GB" sz="1000">
                          <a:latin typeface="Nunito"/>
                          <a:ea typeface="Nunito"/>
                          <a:cs typeface="Nunito"/>
                          <a:sym typeface="Nunito"/>
                        </a:rPr>
                        <a:t>, </a:t>
                      </a:r>
                      <a:r>
                        <a:rPr b="1" i="1" lang="en-GB" sz="1000">
                          <a:latin typeface="Nunito"/>
                          <a:ea typeface="Nunito"/>
                          <a:cs typeface="Nunito"/>
                          <a:sym typeface="Nunito"/>
                        </a:rPr>
                        <a:t>precision</a:t>
                      </a:r>
                      <a:r>
                        <a:rPr b="1" lang="en-GB" sz="1000">
                          <a:latin typeface="Nunito"/>
                          <a:ea typeface="Nunito"/>
                          <a:cs typeface="Nunito"/>
                          <a:sym typeface="Nunito"/>
                        </a:rPr>
                        <a:t> 91.72%,</a:t>
                      </a:r>
                      <a:r>
                        <a:rPr lang="en-GB" sz="1000">
                          <a:latin typeface="Nunito"/>
                          <a:ea typeface="Nunito"/>
                          <a:cs typeface="Nunito"/>
                          <a:sym typeface="Nunito"/>
                        </a:rPr>
                        <a:t> dan</a:t>
                      </a:r>
                      <a:r>
                        <a:rPr b="1" lang="en-GB" sz="1000">
                          <a:latin typeface="Nunito"/>
                          <a:ea typeface="Nunito"/>
                          <a:cs typeface="Nunito"/>
                          <a:sym typeface="Nunito"/>
                        </a:rPr>
                        <a:t> f1-score 43.72%.</a:t>
                      </a:r>
                      <a:endParaRPr b="1" sz="1000">
                        <a:latin typeface="Nunito"/>
                        <a:ea typeface="Nunito"/>
                        <a:cs typeface="Nunito"/>
                        <a:sym typeface="Nunito"/>
                      </a:endParaRPr>
                    </a:p>
                  </a:txBody>
                  <a:tcPr marT="45725" marB="45725" marR="91450" marL="9145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9" name="Shape 819"/>
        <p:cNvGrpSpPr/>
        <p:nvPr/>
      </p:nvGrpSpPr>
      <p:grpSpPr>
        <a:xfrm>
          <a:off x="0" y="0"/>
          <a:ext cx="0" cy="0"/>
          <a:chOff x="0" y="0"/>
          <a:chExt cx="0" cy="0"/>
        </a:xfrm>
      </p:grpSpPr>
      <p:sp>
        <p:nvSpPr>
          <p:cNvPr id="820" name="Google Shape;820;p57"/>
          <p:cNvSpPr/>
          <p:nvPr/>
        </p:nvSpPr>
        <p:spPr>
          <a:xfrm>
            <a:off x="134100" y="163025"/>
            <a:ext cx="8750100" cy="4887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821" name="Google Shape;821;p57"/>
          <p:cNvSpPr/>
          <p:nvPr/>
        </p:nvSpPr>
        <p:spPr>
          <a:xfrm>
            <a:off x="310318" y="332455"/>
            <a:ext cx="2100000" cy="454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p:nvPr/>
        </p:nvSpPr>
        <p:spPr>
          <a:xfrm>
            <a:off x="434886" y="457390"/>
            <a:ext cx="1877700" cy="4322100"/>
          </a:xfrm>
          <a:prstGeom prst="rect">
            <a:avLst/>
          </a:prstGeom>
          <a:noFill/>
          <a:ln cap="flat" cmpd="sng" w="952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823" name="Google Shape;823;p57"/>
          <p:cNvSpPr txBox="1"/>
          <p:nvPr/>
        </p:nvSpPr>
        <p:spPr>
          <a:xfrm>
            <a:off x="534372" y="599772"/>
            <a:ext cx="1659600" cy="685500"/>
          </a:xfrm>
          <a:prstGeom prst="rect">
            <a:avLst/>
          </a:prstGeom>
          <a:noFill/>
          <a:ln>
            <a:noFill/>
          </a:ln>
        </p:spPr>
        <p:txBody>
          <a:bodyPr anchorCtr="0" anchor="b" bIns="45700" lIns="91425" spcFirstLastPara="1" rIns="91425" wrap="square" tIns="45700">
            <a:normAutofit fontScale="62500" lnSpcReduction="20000"/>
          </a:bodyPr>
          <a:lstStyle/>
          <a:p>
            <a:pPr indent="0" lvl="0" marL="0" rtl="0" algn="ctr">
              <a:lnSpc>
                <a:spcPct val="90000"/>
              </a:lnSpc>
              <a:spcBef>
                <a:spcPts val="0"/>
              </a:spcBef>
              <a:spcAft>
                <a:spcPts val="0"/>
              </a:spcAft>
              <a:buNone/>
            </a:pPr>
            <a:r>
              <a:rPr lang="en-GB" sz="2800">
                <a:solidFill>
                  <a:srgbClr val="FEFEFE"/>
                </a:solidFill>
                <a:latin typeface="Open Sans ExtraBold"/>
                <a:ea typeface="Open Sans ExtraBold"/>
                <a:cs typeface="Open Sans ExtraBold"/>
                <a:sym typeface="Open Sans ExtraBold"/>
              </a:rPr>
              <a:t>Tinjauan Objek</a:t>
            </a:r>
            <a:endParaRPr sz="2800">
              <a:solidFill>
                <a:srgbClr val="FEFEFE"/>
              </a:solidFill>
              <a:latin typeface="Open Sans ExtraBold"/>
              <a:ea typeface="Open Sans ExtraBold"/>
              <a:cs typeface="Open Sans ExtraBold"/>
              <a:sym typeface="Open Sans ExtraBold"/>
            </a:endParaRPr>
          </a:p>
          <a:p>
            <a:pPr indent="0" lvl="0" marL="0" rtl="0" algn="ctr">
              <a:lnSpc>
                <a:spcPct val="90000"/>
              </a:lnSpc>
              <a:spcBef>
                <a:spcPts val="0"/>
              </a:spcBef>
              <a:spcAft>
                <a:spcPts val="0"/>
              </a:spcAft>
              <a:buNone/>
            </a:pPr>
            <a:r>
              <a:rPr lang="en-GB" sz="2800">
                <a:solidFill>
                  <a:srgbClr val="FEFEFE"/>
                </a:solidFill>
                <a:latin typeface="Open Sans ExtraBold"/>
                <a:ea typeface="Open Sans ExtraBold"/>
                <a:cs typeface="Open Sans ExtraBold"/>
                <a:sym typeface="Open Sans ExtraBold"/>
              </a:rPr>
              <a:t>Dataset</a:t>
            </a:r>
            <a:endParaRPr sz="2800">
              <a:solidFill>
                <a:srgbClr val="FEFEFE"/>
              </a:solidFill>
              <a:latin typeface="Open Sans ExtraBold"/>
              <a:ea typeface="Open Sans ExtraBold"/>
              <a:cs typeface="Open Sans ExtraBold"/>
              <a:sym typeface="Open Sans ExtraBold"/>
            </a:endParaRPr>
          </a:p>
        </p:txBody>
      </p:sp>
      <p:sp>
        <p:nvSpPr>
          <p:cNvPr id="824" name="Google Shape;824;p57"/>
          <p:cNvSpPr/>
          <p:nvPr/>
        </p:nvSpPr>
        <p:spPr>
          <a:xfrm>
            <a:off x="2696098" y="457390"/>
            <a:ext cx="5893800" cy="4322100"/>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57"/>
          <p:cNvGrpSpPr/>
          <p:nvPr/>
        </p:nvGrpSpPr>
        <p:grpSpPr>
          <a:xfrm>
            <a:off x="715017" y="1585506"/>
            <a:ext cx="1290568" cy="1970329"/>
            <a:chOff x="828040" y="2046701"/>
            <a:chExt cx="1798200" cy="2764598"/>
          </a:xfrm>
        </p:grpSpPr>
        <p:sp>
          <p:nvSpPr>
            <p:cNvPr id="826" name="Google Shape;826;p57"/>
            <p:cNvSpPr/>
            <p:nvPr/>
          </p:nvSpPr>
          <p:spPr>
            <a:xfrm>
              <a:off x="828040" y="2046701"/>
              <a:ext cx="1798200" cy="697800"/>
            </a:xfrm>
            <a:prstGeom prst="homePlat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200">
                  <a:latin typeface="Open Sans"/>
                  <a:ea typeface="Open Sans"/>
                  <a:cs typeface="Open Sans"/>
                  <a:sym typeface="Open Sans"/>
                </a:rPr>
                <a:t>47773</a:t>
              </a:r>
              <a:r>
                <a:rPr b="1" lang="en-GB" sz="1200">
                  <a:solidFill>
                    <a:srgbClr val="000000"/>
                  </a:solidFill>
                  <a:latin typeface="Open Sans"/>
                  <a:ea typeface="Open Sans"/>
                  <a:cs typeface="Open Sans"/>
                  <a:sym typeface="Open Sans"/>
                </a:rPr>
                <a:t> </a:t>
              </a:r>
              <a:r>
                <a:rPr b="1" lang="en-GB" sz="1200">
                  <a:solidFill>
                    <a:srgbClr val="000000"/>
                  </a:solidFill>
                  <a:latin typeface="Open Sans"/>
                  <a:ea typeface="Open Sans"/>
                  <a:cs typeface="Open Sans"/>
                  <a:sym typeface="Open Sans"/>
                </a:rPr>
                <a:t>Data</a:t>
              </a:r>
              <a:endParaRPr b="1" sz="1200">
                <a:solidFill>
                  <a:srgbClr val="000000"/>
                </a:solidFill>
                <a:latin typeface="Open Sans"/>
                <a:ea typeface="Open Sans"/>
                <a:cs typeface="Open Sans"/>
                <a:sym typeface="Open Sans"/>
              </a:endParaRPr>
            </a:p>
          </p:txBody>
        </p:sp>
        <p:sp>
          <p:nvSpPr>
            <p:cNvPr id="827" name="Google Shape;827;p57"/>
            <p:cNvSpPr/>
            <p:nvPr/>
          </p:nvSpPr>
          <p:spPr>
            <a:xfrm>
              <a:off x="828040" y="3080100"/>
              <a:ext cx="1798200" cy="697800"/>
            </a:xfrm>
            <a:prstGeom prst="homePlat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000">
                  <a:latin typeface="Open Sans"/>
                  <a:ea typeface="Open Sans"/>
                  <a:cs typeface="Open Sans"/>
                  <a:sym typeface="Open Sans"/>
                </a:rPr>
                <a:t>31</a:t>
              </a:r>
              <a:r>
                <a:rPr b="1" lang="en-GB" sz="1000">
                  <a:solidFill>
                    <a:srgbClr val="000000"/>
                  </a:solidFill>
                  <a:latin typeface="Open Sans"/>
                  <a:ea typeface="Open Sans"/>
                  <a:cs typeface="Open Sans"/>
                  <a:sym typeface="Open Sans"/>
                </a:rPr>
                <a:t> Variabel</a:t>
              </a:r>
              <a:endParaRPr b="1" sz="1000">
                <a:solidFill>
                  <a:srgbClr val="000000"/>
                </a:solidFill>
                <a:latin typeface="Open Sans"/>
                <a:ea typeface="Open Sans"/>
                <a:cs typeface="Open Sans"/>
                <a:sym typeface="Open Sans"/>
              </a:endParaRPr>
            </a:p>
            <a:p>
              <a:pPr indent="0" lvl="0" marL="0" marR="0" rtl="0" algn="ctr">
                <a:spcBef>
                  <a:spcPts val="0"/>
                </a:spcBef>
                <a:spcAft>
                  <a:spcPts val="0"/>
                </a:spcAft>
                <a:buNone/>
              </a:pPr>
              <a:r>
                <a:rPr lang="en-GB" sz="1000">
                  <a:solidFill>
                    <a:srgbClr val="000000"/>
                  </a:solidFill>
                  <a:latin typeface="Open Sans"/>
                  <a:ea typeface="Open Sans"/>
                  <a:cs typeface="Open Sans"/>
                  <a:sym typeface="Open Sans"/>
                </a:rPr>
                <a:t>(</a:t>
              </a:r>
              <a:r>
                <a:rPr lang="en-GB" sz="1000">
                  <a:latin typeface="Open Sans"/>
                  <a:ea typeface="Open Sans"/>
                  <a:cs typeface="Open Sans"/>
                  <a:sym typeface="Open Sans"/>
                </a:rPr>
                <a:t>30</a:t>
              </a:r>
              <a:r>
                <a:rPr lang="en-GB" sz="1000">
                  <a:solidFill>
                    <a:srgbClr val="000000"/>
                  </a:solidFill>
                  <a:latin typeface="Open Sans"/>
                  <a:ea typeface="Open Sans"/>
                  <a:cs typeface="Open Sans"/>
                  <a:sym typeface="Open Sans"/>
                </a:rPr>
                <a:t> fitur dan 1 label)</a:t>
              </a:r>
              <a:endParaRPr sz="1000">
                <a:solidFill>
                  <a:srgbClr val="000000"/>
                </a:solidFill>
                <a:latin typeface="Open Sans"/>
                <a:ea typeface="Open Sans"/>
                <a:cs typeface="Open Sans"/>
                <a:sym typeface="Open Sans"/>
              </a:endParaRPr>
            </a:p>
          </p:txBody>
        </p:sp>
        <p:sp>
          <p:nvSpPr>
            <p:cNvPr id="828" name="Google Shape;828;p57"/>
            <p:cNvSpPr/>
            <p:nvPr/>
          </p:nvSpPr>
          <p:spPr>
            <a:xfrm>
              <a:off x="828040" y="4113499"/>
              <a:ext cx="1798200" cy="697800"/>
            </a:xfrm>
            <a:prstGeom prst="homePlat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200">
                  <a:solidFill>
                    <a:srgbClr val="000000"/>
                  </a:solidFill>
                  <a:latin typeface="Open Sans"/>
                  <a:ea typeface="Open Sans"/>
                  <a:cs typeface="Open Sans"/>
                  <a:sym typeface="Open Sans"/>
                </a:rPr>
                <a:t>Label (1 | 0)</a:t>
              </a:r>
              <a:endParaRPr sz="1100"/>
            </a:p>
            <a:p>
              <a:pPr indent="0" lvl="0" marL="0" marR="0" rtl="0" algn="ctr">
                <a:spcBef>
                  <a:spcPts val="0"/>
                </a:spcBef>
                <a:spcAft>
                  <a:spcPts val="0"/>
                </a:spcAft>
                <a:buNone/>
              </a:pPr>
              <a:r>
                <a:rPr i="1" lang="en-GB" sz="900">
                  <a:latin typeface="Open Sans"/>
                  <a:ea typeface="Open Sans"/>
                  <a:cs typeface="Open Sans"/>
                  <a:sym typeface="Open Sans"/>
                </a:rPr>
                <a:t>Fraud</a:t>
              </a:r>
              <a:r>
                <a:rPr lang="en-GB" sz="900">
                  <a:solidFill>
                    <a:srgbClr val="000000"/>
                  </a:solidFill>
                  <a:latin typeface="Open Sans"/>
                  <a:ea typeface="Open Sans"/>
                  <a:cs typeface="Open Sans"/>
                  <a:sym typeface="Open Sans"/>
                </a:rPr>
                <a:t> dan </a:t>
              </a:r>
              <a:r>
                <a:rPr i="1" lang="en-GB" sz="900">
                  <a:latin typeface="Open Sans"/>
                  <a:ea typeface="Open Sans"/>
                  <a:cs typeface="Open Sans"/>
                  <a:sym typeface="Open Sans"/>
                </a:rPr>
                <a:t>non-fraud</a:t>
              </a:r>
              <a:endParaRPr i="1" sz="700">
                <a:solidFill>
                  <a:srgbClr val="000000"/>
                </a:solidFill>
                <a:latin typeface="Open Sans"/>
                <a:ea typeface="Open Sans"/>
                <a:cs typeface="Open Sans"/>
                <a:sym typeface="Open Sans"/>
              </a:endParaRPr>
            </a:p>
          </p:txBody>
        </p:sp>
      </p:grpSp>
      <p:pic>
        <p:nvPicPr>
          <p:cNvPr id="829" name="Google Shape;829;p57"/>
          <p:cNvPicPr preferRelativeResize="0"/>
          <p:nvPr/>
        </p:nvPicPr>
        <p:blipFill>
          <a:blip r:embed="rId3">
            <a:alphaModFix/>
          </a:blip>
          <a:stretch>
            <a:fillRect/>
          </a:stretch>
        </p:blipFill>
        <p:spPr>
          <a:xfrm>
            <a:off x="2784801" y="972300"/>
            <a:ext cx="5525775" cy="2983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3" name="Shape 833"/>
        <p:cNvGrpSpPr/>
        <p:nvPr/>
      </p:nvGrpSpPr>
      <p:grpSpPr>
        <a:xfrm>
          <a:off x="0" y="0"/>
          <a:ext cx="0" cy="0"/>
          <a:chOff x="0" y="0"/>
          <a:chExt cx="0" cy="0"/>
        </a:xfrm>
      </p:grpSpPr>
      <p:sp>
        <p:nvSpPr>
          <p:cNvPr id="834" name="Google Shape;834;p58"/>
          <p:cNvSpPr/>
          <p:nvPr/>
        </p:nvSpPr>
        <p:spPr>
          <a:xfrm>
            <a:off x="155825" y="103000"/>
            <a:ext cx="8876100" cy="4977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835" name="Google Shape;835;p58"/>
          <p:cNvSpPr/>
          <p:nvPr/>
        </p:nvSpPr>
        <p:spPr>
          <a:xfrm>
            <a:off x="334583" y="275539"/>
            <a:ext cx="2130300" cy="463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8"/>
          <p:cNvSpPr/>
          <p:nvPr/>
        </p:nvSpPr>
        <p:spPr>
          <a:xfrm>
            <a:off x="460946" y="402767"/>
            <a:ext cx="1904700" cy="4401000"/>
          </a:xfrm>
          <a:prstGeom prst="rect">
            <a:avLst/>
          </a:prstGeom>
          <a:noFill/>
          <a:ln cap="flat" cmpd="sng" w="952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837" name="Google Shape;837;p58"/>
          <p:cNvSpPr txBox="1"/>
          <p:nvPr/>
        </p:nvSpPr>
        <p:spPr>
          <a:xfrm>
            <a:off x="571506" y="2047337"/>
            <a:ext cx="1683300" cy="1088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935"/>
              <a:buNone/>
            </a:pPr>
            <a:r>
              <a:rPr lang="en-GB" sz="2180">
                <a:solidFill>
                  <a:srgbClr val="FEFEFE"/>
                </a:solidFill>
                <a:latin typeface="Open Sans ExtraBold"/>
                <a:ea typeface="Open Sans ExtraBold"/>
                <a:cs typeface="Open Sans ExtraBold"/>
                <a:sym typeface="Open Sans ExtraBold"/>
              </a:rPr>
              <a:t>Kerangka Pemikiran</a:t>
            </a:r>
            <a:endParaRPr sz="2180">
              <a:solidFill>
                <a:srgbClr val="FEFEFE"/>
              </a:solidFill>
              <a:latin typeface="Open Sans ExtraBold"/>
              <a:ea typeface="Open Sans ExtraBold"/>
              <a:cs typeface="Open Sans ExtraBold"/>
              <a:sym typeface="Open Sans ExtraBold"/>
            </a:endParaRPr>
          </a:p>
        </p:txBody>
      </p:sp>
      <p:sp>
        <p:nvSpPr>
          <p:cNvPr id="838" name="Google Shape;838;p58"/>
          <p:cNvSpPr/>
          <p:nvPr/>
        </p:nvSpPr>
        <p:spPr>
          <a:xfrm>
            <a:off x="2754753" y="402767"/>
            <a:ext cx="5978700" cy="4401000"/>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58"/>
          <p:cNvPicPr preferRelativeResize="0"/>
          <p:nvPr/>
        </p:nvPicPr>
        <p:blipFill>
          <a:blip r:embed="rId3">
            <a:alphaModFix/>
          </a:blip>
          <a:stretch>
            <a:fillRect/>
          </a:stretch>
        </p:blipFill>
        <p:spPr>
          <a:xfrm>
            <a:off x="2973100" y="748000"/>
            <a:ext cx="5607151" cy="36903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43" name="Shape 843"/>
        <p:cNvGrpSpPr/>
        <p:nvPr/>
      </p:nvGrpSpPr>
      <p:grpSpPr>
        <a:xfrm>
          <a:off x="0" y="0"/>
          <a:ext cx="0" cy="0"/>
          <a:chOff x="0" y="0"/>
          <a:chExt cx="0" cy="0"/>
        </a:xfrm>
      </p:grpSpPr>
      <p:sp>
        <p:nvSpPr>
          <p:cNvPr id="844" name="Google Shape;844;p59"/>
          <p:cNvSpPr/>
          <p:nvPr/>
        </p:nvSpPr>
        <p:spPr>
          <a:xfrm>
            <a:off x="334583" y="275539"/>
            <a:ext cx="2130300" cy="463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9"/>
          <p:cNvSpPr/>
          <p:nvPr/>
        </p:nvSpPr>
        <p:spPr>
          <a:xfrm>
            <a:off x="460946" y="402767"/>
            <a:ext cx="1904700" cy="4401000"/>
          </a:xfrm>
          <a:prstGeom prst="rect">
            <a:avLst/>
          </a:prstGeom>
          <a:noFill/>
          <a:ln cap="flat" cmpd="sng" w="952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846" name="Google Shape;846;p59"/>
          <p:cNvSpPr txBox="1"/>
          <p:nvPr/>
        </p:nvSpPr>
        <p:spPr>
          <a:xfrm>
            <a:off x="571506" y="2047337"/>
            <a:ext cx="1683300" cy="1088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935"/>
              <a:buNone/>
            </a:pPr>
            <a:r>
              <a:rPr lang="en-GB" sz="2180">
                <a:solidFill>
                  <a:srgbClr val="FEFEFE"/>
                </a:solidFill>
                <a:latin typeface="Nunito ExtraBold"/>
                <a:ea typeface="Nunito ExtraBold"/>
                <a:cs typeface="Nunito ExtraBold"/>
                <a:sym typeface="Nunito ExtraBold"/>
              </a:rPr>
              <a:t>Flowchart Global</a:t>
            </a:r>
            <a:endParaRPr sz="2180">
              <a:solidFill>
                <a:srgbClr val="FEFEFE"/>
              </a:solidFill>
              <a:latin typeface="Nunito ExtraBold"/>
              <a:ea typeface="Nunito ExtraBold"/>
              <a:cs typeface="Nunito ExtraBold"/>
              <a:sym typeface="Nunito ExtraBold"/>
            </a:endParaRPr>
          </a:p>
        </p:txBody>
      </p:sp>
      <p:pic>
        <p:nvPicPr>
          <p:cNvPr id="847" name="Google Shape;847;p59"/>
          <p:cNvPicPr preferRelativeResize="0"/>
          <p:nvPr/>
        </p:nvPicPr>
        <p:blipFill rotWithShape="1">
          <a:blip r:embed="rId3">
            <a:alphaModFix/>
          </a:blip>
          <a:srcRect b="0" l="117139" r="-117139" t="0"/>
          <a:stretch/>
        </p:blipFill>
        <p:spPr>
          <a:xfrm>
            <a:off x="4084575" y="445525"/>
            <a:ext cx="3020850" cy="4315500"/>
          </a:xfrm>
          <a:prstGeom prst="rect">
            <a:avLst/>
          </a:prstGeom>
          <a:noFill/>
          <a:ln>
            <a:noFill/>
          </a:ln>
        </p:spPr>
      </p:pic>
      <p:pic>
        <p:nvPicPr>
          <p:cNvPr id="848" name="Google Shape;848;p59"/>
          <p:cNvPicPr preferRelativeResize="0"/>
          <p:nvPr/>
        </p:nvPicPr>
        <p:blipFill>
          <a:blip r:embed="rId4">
            <a:alphaModFix/>
          </a:blip>
          <a:stretch>
            <a:fillRect/>
          </a:stretch>
        </p:blipFill>
        <p:spPr>
          <a:xfrm>
            <a:off x="3115275" y="650950"/>
            <a:ext cx="4512350" cy="3982850"/>
          </a:xfrm>
          <a:prstGeom prst="rect">
            <a:avLst/>
          </a:prstGeom>
          <a:noFill/>
          <a:ln>
            <a:noFill/>
          </a:ln>
        </p:spPr>
      </p:pic>
      <p:sp>
        <p:nvSpPr>
          <p:cNvPr id="849" name="Google Shape;849;p59"/>
          <p:cNvSpPr/>
          <p:nvPr/>
        </p:nvSpPr>
        <p:spPr>
          <a:xfrm>
            <a:off x="2754753" y="402767"/>
            <a:ext cx="5978700" cy="4401000"/>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3" name="Shape 853"/>
        <p:cNvGrpSpPr/>
        <p:nvPr/>
      </p:nvGrpSpPr>
      <p:grpSpPr>
        <a:xfrm>
          <a:off x="0" y="0"/>
          <a:ext cx="0" cy="0"/>
          <a:chOff x="0" y="0"/>
          <a:chExt cx="0" cy="0"/>
        </a:xfrm>
      </p:grpSpPr>
      <p:sp>
        <p:nvSpPr>
          <p:cNvPr id="854" name="Google Shape;854;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Preprocessing</a:t>
            </a:r>
            <a:endParaRPr/>
          </a:p>
        </p:txBody>
      </p:sp>
      <p:sp>
        <p:nvSpPr>
          <p:cNvPr id="855" name="Google Shape;855;p60"/>
          <p:cNvSpPr txBox="1"/>
          <p:nvPr>
            <p:ph idx="1" type="body"/>
          </p:nvPr>
        </p:nvSpPr>
        <p:spPr>
          <a:xfrm>
            <a:off x="311700" y="1152475"/>
            <a:ext cx="3128100" cy="3416400"/>
          </a:xfrm>
          <a:prstGeom prst="rect">
            <a:avLst/>
          </a:prstGeom>
        </p:spPr>
        <p:txBody>
          <a:bodyPr anchorCtr="0" anchor="t" bIns="91425" lIns="91425" spcFirstLastPara="1" rIns="91425" wrap="square" tIns="91425">
            <a:normAutofit/>
          </a:bodyPr>
          <a:lstStyle/>
          <a:p>
            <a:pPr indent="-323850" lvl="0" marL="457200" rtl="0" algn="l">
              <a:lnSpc>
                <a:spcPct val="110000"/>
              </a:lnSpc>
              <a:spcBef>
                <a:spcPts val="0"/>
              </a:spcBef>
              <a:spcAft>
                <a:spcPts val="0"/>
              </a:spcAft>
              <a:buSzPts val="1500"/>
              <a:buFont typeface="Garamond"/>
              <a:buChar char="●"/>
            </a:pPr>
            <a:r>
              <a:rPr lang="en-GB" sz="1500">
                <a:latin typeface="Open Sans"/>
                <a:ea typeface="Open Sans"/>
                <a:cs typeface="Open Sans"/>
                <a:sym typeface="Open Sans"/>
              </a:rPr>
              <a:t>Menghilangkan </a:t>
            </a:r>
            <a:r>
              <a:rPr i="1" lang="en-GB" sz="1500">
                <a:latin typeface="Open Sans"/>
                <a:ea typeface="Open Sans"/>
                <a:cs typeface="Open Sans"/>
                <a:sym typeface="Open Sans"/>
              </a:rPr>
              <a:t>missing values</a:t>
            </a:r>
            <a:endParaRPr i="1" sz="1500">
              <a:latin typeface="Avenir"/>
              <a:ea typeface="Avenir"/>
              <a:cs typeface="Avenir"/>
              <a:sym typeface="Avenir"/>
            </a:endParaRPr>
          </a:p>
          <a:p>
            <a:pPr indent="-323850" lvl="0" marL="457200" rtl="0" algn="l">
              <a:lnSpc>
                <a:spcPct val="110000"/>
              </a:lnSpc>
              <a:spcBef>
                <a:spcPts val="900"/>
              </a:spcBef>
              <a:spcAft>
                <a:spcPts val="0"/>
              </a:spcAft>
              <a:buSzPts val="1500"/>
              <a:buFont typeface="Garamond"/>
              <a:buChar char="●"/>
            </a:pPr>
            <a:r>
              <a:rPr lang="en-GB" sz="1500">
                <a:latin typeface="Open Sans"/>
                <a:ea typeface="Open Sans"/>
                <a:cs typeface="Open Sans"/>
                <a:sym typeface="Open Sans"/>
              </a:rPr>
              <a:t>Menghilangkan data duplikat</a:t>
            </a:r>
            <a:endParaRPr sz="1500">
              <a:latin typeface="Open Sans"/>
              <a:ea typeface="Open Sans"/>
              <a:cs typeface="Open Sans"/>
              <a:sym typeface="Open Sans"/>
            </a:endParaRPr>
          </a:p>
          <a:p>
            <a:pPr indent="-323850" lvl="0" marL="457200" rtl="0" algn="l">
              <a:lnSpc>
                <a:spcPct val="110000"/>
              </a:lnSpc>
              <a:spcBef>
                <a:spcPts val="900"/>
              </a:spcBef>
              <a:spcAft>
                <a:spcPts val="0"/>
              </a:spcAft>
              <a:buSzPts val="1500"/>
              <a:buFont typeface="Open Sans"/>
              <a:buChar char="●"/>
            </a:pPr>
            <a:r>
              <a:rPr lang="en-GB" sz="1500">
                <a:latin typeface="Open Sans"/>
                <a:ea typeface="Open Sans"/>
                <a:cs typeface="Open Sans"/>
                <a:sym typeface="Open Sans"/>
              </a:rPr>
              <a:t>Berdasarkan penelitian [9], semua fitur dalam dataset digunakan berdasarkan matriks korelasi</a:t>
            </a:r>
            <a:endParaRPr sz="1500">
              <a:latin typeface="Open Sans"/>
              <a:ea typeface="Open Sans"/>
              <a:cs typeface="Open Sans"/>
              <a:sym typeface="Open Sans"/>
            </a:endParaRPr>
          </a:p>
          <a:p>
            <a:pPr indent="0" lvl="0" marL="457200" rtl="0" algn="l">
              <a:lnSpc>
                <a:spcPct val="110000"/>
              </a:lnSpc>
              <a:spcBef>
                <a:spcPts val="900"/>
              </a:spcBef>
              <a:spcAft>
                <a:spcPts val="0"/>
              </a:spcAft>
              <a:buNone/>
            </a:pPr>
            <a:r>
              <a:t/>
            </a:r>
            <a:endParaRPr sz="1500">
              <a:latin typeface="Open Sans"/>
              <a:ea typeface="Open Sans"/>
              <a:cs typeface="Open Sans"/>
              <a:sym typeface="Open Sans"/>
            </a:endParaRPr>
          </a:p>
        </p:txBody>
      </p:sp>
      <p:pic>
        <p:nvPicPr>
          <p:cNvPr id="856" name="Google Shape;856;p60"/>
          <p:cNvPicPr preferRelativeResize="0"/>
          <p:nvPr/>
        </p:nvPicPr>
        <p:blipFill>
          <a:blip r:embed="rId3">
            <a:alphaModFix/>
          </a:blip>
          <a:stretch>
            <a:fillRect/>
          </a:stretch>
        </p:blipFill>
        <p:spPr>
          <a:xfrm>
            <a:off x="3540600" y="897475"/>
            <a:ext cx="5524700" cy="3132976"/>
          </a:xfrm>
          <a:prstGeom prst="rect">
            <a:avLst/>
          </a:prstGeom>
          <a:noFill/>
          <a:ln>
            <a:noFill/>
          </a:ln>
        </p:spPr>
      </p:pic>
      <p:sp>
        <p:nvSpPr>
          <p:cNvPr id="857" name="Google Shape;857;p60"/>
          <p:cNvSpPr txBox="1"/>
          <p:nvPr/>
        </p:nvSpPr>
        <p:spPr>
          <a:xfrm>
            <a:off x="4007425" y="4038950"/>
            <a:ext cx="3816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3.4 </a:t>
            </a:r>
            <a:r>
              <a:rPr lang="en-GB" sz="1100">
                <a:latin typeface="Nunito"/>
                <a:ea typeface="Nunito"/>
                <a:cs typeface="Nunito"/>
                <a:sym typeface="Nunito"/>
              </a:rPr>
              <a:t>Heatmap Correlation Matrix</a:t>
            </a:r>
            <a:endParaRPr sz="1100">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1" name="Shape 861"/>
        <p:cNvGrpSpPr/>
        <p:nvPr/>
      </p:nvGrpSpPr>
      <p:grpSpPr>
        <a:xfrm>
          <a:off x="0" y="0"/>
          <a:ext cx="0" cy="0"/>
          <a:chOff x="0" y="0"/>
          <a:chExt cx="0" cy="0"/>
        </a:xfrm>
      </p:grpSpPr>
      <p:sp>
        <p:nvSpPr>
          <p:cNvPr id="862" name="Google Shape;862;p61"/>
          <p:cNvSpPr txBox="1"/>
          <p:nvPr>
            <p:ph type="title"/>
          </p:nvPr>
        </p:nvSpPr>
        <p:spPr>
          <a:xfrm>
            <a:off x="311700" y="445025"/>
            <a:ext cx="294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40"/>
              <a:t>Data Splitting</a:t>
            </a:r>
            <a:endParaRPr sz="2540"/>
          </a:p>
        </p:txBody>
      </p:sp>
      <p:sp>
        <p:nvSpPr>
          <p:cNvPr id="863" name="Google Shape;863;p61"/>
          <p:cNvSpPr txBox="1"/>
          <p:nvPr>
            <p:ph idx="1" type="body"/>
          </p:nvPr>
        </p:nvSpPr>
        <p:spPr>
          <a:xfrm>
            <a:off x="311700" y="1017725"/>
            <a:ext cx="8211600" cy="1182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Memisahkan data uji dan data latih sebelum </a:t>
            </a:r>
            <a:r>
              <a:rPr i="1" lang="en-GB" sz="1600"/>
              <a:t>oversampling</a:t>
            </a:r>
            <a:r>
              <a:rPr lang="en-GB" sz="1600"/>
              <a:t>.</a:t>
            </a:r>
            <a:endParaRPr baseline="30000" sz="1600"/>
          </a:p>
          <a:p>
            <a:pPr indent="-330200" lvl="0" marL="457200" rtl="0" algn="l">
              <a:spcBef>
                <a:spcPts val="0"/>
              </a:spcBef>
              <a:spcAft>
                <a:spcPts val="0"/>
              </a:spcAft>
              <a:buSzPts val="1600"/>
              <a:buChar char="●"/>
            </a:pPr>
            <a:r>
              <a:rPr lang="en-GB" sz="1600"/>
              <a:t>20</a:t>
            </a:r>
            <a:r>
              <a:rPr lang="en-GB" sz="1600"/>
              <a:t>% sebagai data uji</a:t>
            </a:r>
            <a:endParaRPr sz="1600"/>
          </a:p>
          <a:p>
            <a:pPr indent="-330200" lvl="0" marL="457200" rtl="0" algn="l">
              <a:spcBef>
                <a:spcPts val="0"/>
              </a:spcBef>
              <a:spcAft>
                <a:spcPts val="0"/>
              </a:spcAft>
              <a:buSzPts val="1600"/>
              <a:buChar char="●"/>
            </a:pPr>
            <a:r>
              <a:rPr lang="en-GB" sz="1600"/>
              <a:t>80% sebagai data latih</a:t>
            </a:r>
            <a:endParaRPr sz="1600"/>
          </a:p>
        </p:txBody>
      </p:sp>
      <p:sp>
        <p:nvSpPr>
          <p:cNvPr id="864" name="Google Shape;864;p61"/>
          <p:cNvSpPr txBox="1"/>
          <p:nvPr>
            <p:ph type="title"/>
          </p:nvPr>
        </p:nvSpPr>
        <p:spPr>
          <a:xfrm>
            <a:off x="360000" y="2100000"/>
            <a:ext cx="354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40"/>
              <a:t>Oversampling SMOTE</a:t>
            </a:r>
            <a:endParaRPr sz="2540"/>
          </a:p>
        </p:txBody>
      </p:sp>
      <p:pic>
        <p:nvPicPr>
          <p:cNvPr id="865" name="Google Shape;865;p61"/>
          <p:cNvPicPr preferRelativeResize="0"/>
          <p:nvPr/>
        </p:nvPicPr>
        <p:blipFill>
          <a:blip r:embed="rId3">
            <a:alphaModFix/>
          </a:blip>
          <a:stretch>
            <a:fillRect/>
          </a:stretch>
        </p:blipFill>
        <p:spPr>
          <a:xfrm>
            <a:off x="4871475" y="2798800"/>
            <a:ext cx="2892175" cy="1857688"/>
          </a:xfrm>
          <a:prstGeom prst="rect">
            <a:avLst/>
          </a:prstGeom>
          <a:noFill/>
          <a:ln>
            <a:noFill/>
          </a:ln>
        </p:spPr>
      </p:pic>
      <p:pic>
        <p:nvPicPr>
          <p:cNvPr id="866" name="Google Shape;866;p61"/>
          <p:cNvPicPr preferRelativeResize="0"/>
          <p:nvPr/>
        </p:nvPicPr>
        <p:blipFill>
          <a:blip r:embed="rId4">
            <a:alphaModFix/>
          </a:blip>
          <a:stretch>
            <a:fillRect/>
          </a:stretch>
        </p:blipFill>
        <p:spPr>
          <a:xfrm>
            <a:off x="360000" y="2756425"/>
            <a:ext cx="3071050" cy="1972625"/>
          </a:xfrm>
          <a:prstGeom prst="rect">
            <a:avLst/>
          </a:prstGeom>
          <a:noFill/>
          <a:ln>
            <a:noFill/>
          </a:ln>
        </p:spPr>
      </p:pic>
      <p:sp>
        <p:nvSpPr>
          <p:cNvPr id="867" name="Google Shape;867;p61"/>
          <p:cNvSpPr txBox="1"/>
          <p:nvPr/>
        </p:nvSpPr>
        <p:spPr>
          <a:xfrm>
            <a:off x="4120950" y="4693900"/>
            <a:ext cx="4890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3.5</a:t>
            </a:r>
            <a:r>
              <a:rPr lang="en-GB" sz="1100">
                <a:latin typeface="Nunito"/>
                <a:ea typeface="Nunito"/>
                <a:cs typeface="Nunito"/>
                <a:sym typeface="Nunito"/>
              </a:rPr>
              <a:t> Dataset setelah dilakukan oversampling dengan SMOTE.</a:t>
            </a:r>
            <a:endParaRPr sz="1100">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1" name="Shape 871"/>
        <p:cNvGrpSpPr/>
        <p:nvPr/>
      </p:nvGrpSpPr>
      <p:grpSpPr>
        <a:xfrm>
          <a:off x="0" y="0"/>
          <a:ext cx="0" cy="0"/>
          <a:chOff x="0" y="0"/>
          <a:chExt cx="0" cy="0"/>
        </a:xfrm>
      </p:grpSpPr>
      <p:sp>
        <p:nvSpPr>
          <p:cNvPr id="872" name="Google Shape;872;p6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Perhitungan Manual</a:t>
            </a:r>
            <a:endParaRPr/>
          </a:p>
        </p:txBody>
      </p:sp>
      <p:sp>
        <p:nvSpPr>
          <p:cNvPr id="873" name="Google Shape;873;p6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XGBoost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Perhitungan Manual XGBoost</a:t>
            </a:r>
            <a:endParaRPr/>
          </a:p>
        </p:txBody>
      </p:sp>
      <p:sp>
        <p:nvSpPr>
          <p:cNvPr id="879" name="Google Shape;879;p63"/>
          <p:cNvSpPr txBox="1"/>
          <p:nvPr>
            <p:ph idx="1" type="body"/>
          </p:nvPr>
        </p:nvSpPr>
        <p:spPr>
          <a:xfrm>
            <a:off x="311700" y="1152475"/>
            <a:ext cx="325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Data indeks 0 - 3 sebagai data latih, 4-6 sebagai data uji.</a:t>
            </a:r>
            <a:endParaRPr/>
          </a:p>
          <a:p>
            <a:pPr indent="-342900" lvl="0" marL="457200" rtl="0" algn="l">
              <a:spcBef>
                <a:spcPts val="0"/>
              </a:spcBef>
              <a:spcAft>
                <a:spcPts val="0"/>
              </a:spcAft>
              <a:buSzPts val="1800"/>
              <a:buChar char="●"/>
            </a:pPr>
            <a:r>
              <a:rPr lang="en-GB"/>
              <a:t>Lambda : 1</a:t>
            </a:r>
            <a:endParaRPr/>
          </a:p>
          <a:p>
            <a:pPr indent="-342900" lvl="0" marL="457200" rtl="0" algn="l">
              <a:spcBef>
                <a:spcPts val="0"/>
              </a:spcBef>
              <a:spcAft>
                <a:spcPts val="0"/>
              </a:spcAft>
              <a:buSzPts val="1800"/>
              <a:buChar char="●"/>
            </a:pPr>
            <a:r>
              <a:rPr lang="en-GB"/>
              <a:t>Gamma : 0</a:t>
            </a:r>
            <a:endParaRPr/>
          </a:p>
          <a:p>
            <a:pPr indent="-342900" lvl="0" marL="457200" rtl="0" algn="l">
              <a:spcBef>
                <a:spcPts val="0"/>
              </a:spcBef>
              <a:spcAft>
                <a:spcPts val="0"/>
              </a:spcAft>
              <a:buSzPts val="1800"/>
              <a:buChar char="●"/>
            </a:pPr>
            <a:r>
              <a:rPr lang="en-GB"/>
              <a:t>max_depth : 5</a:t>
            </a:r>
            <a:endParaRPr/>
          </a:p>
          <a:p>
            <a:pPr indent="-342900" lvl="0" marL="457200" rtl="0" algn="l">
              <a:spcBef>
                <a:spcPts val="0"/>
              </a:spcBef>
              <a:spcAft>
                <a:spcPts val="0"/>
              </a:spcAft>
              <a:buSzPts val="1800"/>
              <a:buChar char="●"/>
            </a:pPr>
            <a:r>
              <a:rPr lang="en-GB"/>
              <a:t>N_estimators : 2</a:t>
            </a:r>
            <a:endParaRPr/>
          </a:p>
          <a:p>
            <a:pPr indent="-342900" lvl="0" marL="457200" rtl="0" algn="l">
              <a:spcBef>
                <a:spcPts val="0"/>
              </a:spcBef>
              <a:spcAft>
                <a:spcPts val="0"/>
              </a:spcAft>
              <a:buSzPts val="1800"/>
              <a:buChar char="●"/>
            </a:pPr>
            <a:r>
              <a:rPr lang="en-GB"/>
              <a:t>Learning_rate: 0.4</a:t>
            </a:r>
            <a:endParaRPr/>
          </a:p>
        </p:txBody>
      </p:sp>
      <p:pic>
        <p:nvPicPr>
          <p:cNvPr id="880" name="Google Shape;880;p63"/>
          <p:cNvPicPr preferRelativeResize="0"/>
          <p:nvPr/>
        </p:nvPicPr>
        <p:blipFill>
          <a:blip r:embed="rId3">
            <a:alphaModFix/>
          </a:blip>
          <a:stretch>
            <a:fillRect/>
          </a:stretch>
        </p:blipFill>
        <p:spPr>
          <a:xfrm>
            <a:off x="3926913" y="1017713"/>
            <a:ext cx="4905375" cy="2047875"/>
          </a:xfrm>
          <a:prstGeom prst="rect">
            <a:avLst/>
          </a:prstGeom>
          <a:noFill/>
          <a:ln>
            <a:noFill/>
          </a:ln>
        </p:spPr>
      </p:pic>
      <p:sp>
        <p:nvSpPr>
          <p:cNvPr id="881" name="Google Shape;881;p63"/>
          <p:cNvSpPr txBox="1"/>
          <p:nvPr/>
        </p:nvSpPr>
        <p:spPr>
          <a:xfrm>
            <a:off x="4936350" y="3241900"/>
            <a:ext cx="3370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t>Gambar 3.6</a:t>
            </a:r>
            <a:r>
              <a:rPr lang="en-GB" sz="1100"/>
              <a:t> Dataset untuk analisis kasus</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Credit Card Fraud</a:t>
            </a:r>
            <a:endParaRPr/>
          </a:p>
        </p:txBody>
      </p:sp>
      <p:sp>
        <p:nvSpPr>
          <p:cNvPr id="206" name="Google Shape;206;p28"/>
          <p:cNvSpPr txBox="1"/>
          <p:nvPr>
            <p:ph idx="1" type="body"/>
          </p:nvPr>
        </p:nvSpPr>
        <p:spPr>
          <a:xfrm>
            <a:off x="311700" y="1152475"/>
            <a:ext cx="38544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GB"/>
              <a:t>Dapat terjadi karena kejahatan pencurian identitas, pencurian kartu kredit, kebocoran data , atau peretasan situs [3].</a:t>
            </a:r>
            <a:endParaRPr/>
          </a:p>
          <a:p>
            <a:pPr indent="-325755" lvl="0" marL="457200" rtl="0" algn="l">
              <a:spcBef>
                <a:spcPts val="0"/>
              </a:spcBef>
              <a:spcAft>
                <a:spcPts val="0"/>
              </a:spcAft>
              <a:buSzPct val="100000"/>
              <a:buChar char="●"/>
            </a:pPr>
            <a:r>
              <a:rPr lang="en-GB"/>
              <a:t>Seseorang menggunakan informasi dan identitas milik orang lain [3].</a:t>
            </a:r>
            <a:endParaRPr/>
          </a:p>
          <a:p>
            <a:pPr indent="-325755" lvl="0" marL="457200" rtl="0" algn="l">
              <a:spcBef>
                <a:spcPts val="0"/>
              </a:spcBef>
              <a:spcAft>
                <a:spcPts val="0"/>
              </a:spcAft>
              <a:buSzPct val="100000"/>
              <a:buChar char="●"/>
            </a:pPr>
            <a:r>
              <a:rPr lang="en-GB"/>
              <a:t>Memungkinkan seseorang menggunakan kartu kredit orang lain untuk melakukan transaksi [3].</a:t>
            </a:r>
            <a:endParaRPr/>
          </a:p>
          <a:p>
            <a:pPr indent="-325755" lvl="0" marL="457200" rtl="0" algn="l">
              <a:spcBef>
                <a:spcPts val="0"/>
              </a:spcBef>
              <a:spcAft>
                <a:spcPts val="0"/>
              </a:spcAft>
              <a:buSzPct val="100000"/>
              <a:buChar char="●"/>
            </a:pPr>
            <a:r>
              <a:rPr lang="en-GB"/>
              <a:t>Jumlah kerugian yang diakibatkan oleh transaksi kartu  kredit di seluruh dunia pada tahun 2018 sebesar 24,26 milliar dollar Amerika Serikat [3].</a:t>
            </a:r>
            <a:endParaRPr/>
          </a:p>
        </p:txBody>
      </p:sp>
      <p:pic>
        <p:nvPicPr>
          <p:cNvPr id="207" name="Google Shape;207;p28"/>
          <p:cNvPicPr preferRelativeResize="0"/>
          <p:nvPr/>
        </p:nvPicPr>
        <p:blipFill>
          <a:blip r:embed="rId3">
            <a:alphaModFix/>
          </a:blip>
          <a:stretch>
            <a:fillRect/>
          </a:stretch>
        </p:blipFill>
        <p:spPr>
          <a:xfrm>
            <a:off x="4856600" y="445025"/>
            <a:ext cx="3483474" cy="2819600"/>
          </a:xfrm>
          <a:prstGeom prst="rect">
            <a:avLst/>
          </a:prstGeom>
          <a:noFill/>
          <a:ln>
            <a:noFill/>
          </a:ln>
        </p:spPr>
      </p:pic>
      <p:sp>
        <p:nvSpPr>
          <p:cNvPr id="208" name="Google Shape;208;p28"/>
          <p:cNvSpPr txBox="1"/>
          <p:nvPr/>
        </p:nvSpPr>
        <p:spPr>
          <a:xfrm>
            <a:off x="5319900" y="3355225"/>
            <a:ext cx="315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Statistik penipuan kartu kredit[3]</a:t>
            </a:r>
            <a:endParaRPr>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Perhitungan Manual XGBoost</a:t>
            </a:r>
            <a:endParaRPr/>
          </a:p>
        </p:txBody>
      </p:sp>
      <p:sp>
        <p:nvSpPr>
          <p:cNvPr id="887" name="Google Shape;887;p64"/>
          <p:cNvSpPr txBox="1"/>
          <p:nvPr>
            <p:ph idx="1" type="body"/>
          </p:nvPr>
        </p:nvSpPr>
        <p:spPr>
          <a:xfrm>
            <a:off x="311700" y="1152475"/>
            <a:ext cx="8768400" cy="133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Inisialisasi prediksi awal = 0.5 [13]</a:t>
            </a:r>
            <a:endParaRPr/>
          </a:p>
          <a:p>
            <a:pPr indent="-342900" lvl="0" marL="457200" rtl="0" algn="l">
              <a:spcBef>
                <a:spcPts val="0"/>
              </a:spcBef>
              <a:spcAft>
                <a:spcPts val="0"/>
              </a:spcAft>
              <a:buSzPts val="1800"/>
              <a:buChar char="●"/>
            </a:pPr>
            <a:r>
              <a:rPr lang="en-GB"/>
              <a:t>Nilai </a:t>
            </a:r>
            <a:r>
              <a:rPr i="1" lang="en-GB"/>
              <a:t>probability</a:t>
            </a:r>
            <a:r>
              <a:rPr lang="en-GB"/>
              <a:t> didapat menggunakan rumus sigmoid</a:t>
            </a:r>
            <a:endParaRPr/>
          </a:p>
        </p:txBody>
      </p:sp>
      <p:pic>
        <p:nvPicPr>
          <p:cNvPr id="888" name="Google Shape;888;p64"/>
          <p:cNvPicPr preferRelativeResize="0"/>
          <p:nvPr/>
        </p:nvPicPr>
        <p:blipFill>
          <a:blip r:embed="rId3">
            <a:alphaModFix/>
          </a:blip>
          <a:stretch>
            <a:fillRect/>
          </a:stretch>
        </p:blipFill>
        <p:spPr>
          <a:xfrm>
            <a:off x="921163" y="2065463"/>
            <a:ext cx="5762625" cy="1095375"/>
          </a:xfrm>
          <a:prstGeom prst="rect">
            <a:avLst/>
          </a:prstGeom>
          <a:noFill/>
          <a:ln>
            <a:noFill/>
          </a:ln>
        </p:spPr>
      </p:pic>
      <p:pic>
        <p:nvPicPr>
          <p:cNvPr id="889" name="Google Shape;889;p64"/>
          <p:cNvPicPr preferRelativeResize="0"/>
          <p:nvPr/>
        </p:nvPicPr>
        <p:blipFill>
          <a:blip r:embed="rId4">
            <a:alphaModFix/>
          </a:blip>
          <a:stretch>
            <a:fillRect/>
          </a:stretch>
        </p:blipFill>
        <p:spPr>
          <a:xfrm>
            <a:off x="812075" y="3416324"/>
            <a:ext cx="2379018" cy="1095375"/>
          </a:xfrm>
          <a:prstGeom prst="rect">
            <a:avLst/>
          </a:prstGeom>
          <a:noFill/>
          <a:ln>
            <a:noFill/>
          </a:ln>
        </p:spPr>
      </p:pic>
      <p:pic>
        <p:nvPicPr>
          <p:cNvPr id="890" name="Google Shape;890;p64"/>
          <p:cNvPicPr preferRelativeResize="0"/>
          <p:nvPr/>
        </p:nvPicPr>
        <p:blipFill>
          <a:blip r:embed="rId5">
            <a:alphaModFix/>
          </a:blip>
          <a:stretch>
            <a:fillRect/>
          </a:stretch>
        </p:blipFill>
        <p:spPr>
          <a:xfrm>
            <a:off x="4000829" y="3481125"/>
            <a:ext cx="4967772" cy="1337100"/>
          </a:xfrm>
          <a:prstGeom prst="rect">
            <a:avLst/>
          </a:prstGeom>
          <a:noFill/>
          <a:ln>
            <a:noFill/>
          </a:ln>
        </p:spPr>
      </p:pic>
      <p:sp>
        <p:nvSpPr>
          <p:cNvPr id="891" name="Google Shape;891;p64"/>
          <p:cNvSpPr txBox="1"/>
          <p:nvPr/>
        </p:nvSpPr>
        <p:spPr>
          <a:xfrm>
            <a:off x="1422600" y="3160850"/>
            <a:ext cx="497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Nunito"/>
                <a:ea typeface="Nunito"/>
                <a:cs typeface="Nunito"/>
                <a:sym typeface="Nunito"/>
              </a:rPr>
              <a:t>Gambar 3.7</a:t>
            </a:r>
            <a:r>
              <a:rPr lang="en-GB" sz="1100">
                <a:latin typeface="Nunito"/>
                <a:ea typeface="Nunito"/>
                <a:cs typeface="Nunito"/>
                <a:sym typeface="Nunito"/>
              </a:rPr>
              <a:t> Inisialisasi nilai prediksi dan probability untuk setiap data latih</a:t>
            </a:r>
            <a:endParaRPr sz="1100">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GB"/>
              <a:t>Tree 1</a:t>
            </a:r>
            <a:endParaRPr/>
          </a:p>
        </p:txBody>
      </p:sp>
      <p:sp>
        <p:nvSpPr>
          <p:cNvPr id="897" name="Google Shape;897;p65"/>
          <p:cNvSpPr txBox="1"/>
          <p:nvPr>
            <p:ph idx="1" type="body"/>
          </p:nvPr>
        </p:nvSpPr>
        <p:spPr>
          <a:xfrm>
            <a:off x="311700" y="1152475"/>
            <a:ext cx="3583500" cy="219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Menghitung nilai gradient dan hessian untuk setiap data latih.</a:t>
            </a:r>
            <a:endParaRPr/>
          </a:p>
        </p:txBody>
      </p:sp>
      <p:pic>
        <p:nvPicPr>
          <p:cNvPr id="898" name="Google Shape;898;p65"/>
          <p:cNvPicPr preferRelativeResize="0"/>
          <p:nvPr/>
        </p:nvPicPr>
        <p:blipFill>
          <a:blip r:embed="rId3">
            <a:alphaModFix/>
          </a:blip>
          <a:stretch>
            <a:fillRect/>
          </a:stretch>
        </p:blipFill>
        <p:spPr>
          <a:xfrm>
            <a:off x="4096924" y="860799"/>
            <a:ext cx="4673876" cy="2609075"/>
          </a:xfrm>
          <a:prstGeom prst="rect">
            <a:avLst/>
          </a:prstGeom>
          <a:noFill/>
          <a:ln>
            <a:noFill/>
          </a:ln>
        </p:spPr>
      </p:pic>
      <p:pic>
        <p:nvPicPr>
          <p:cNvPr id="899" name="Google Shape;899;p65"/>
          <p:cNvPicPr preferRelativeResize="0"/>
          <p:nvPr/>
        </p:nvPicPr>
        <p:blipFill>
          <a:blip r:embed="rId4">
            <a:alphaModFix/>
          </a:blip>
          <a:stretch>
            <a:fillRect/>
          </a:stretch>
        </p:blipFill>
        <p:spPr>
          <a:xfrm>
            <a:off x="1241750" y="3487937"/>
            <a:ext cx="6981825" cy="971550"/>
          </a:xfrm>
          <a:prstGeom prst="rect">
            <a:avLst/>
          </a:prstGeom>
          <a:noFill/>
          <a:ln>
            <a:noFill/>
          </a:ln>
        </p:spPr>
      </p:pic>
      <p:sp>
        <p:nvSpPr>
          <p:cNvPr id="900" name="Google Shape;900;p65"/>
          <p:cNvSpPr txBox="1"/>
          <p:nvPr/>
        </p:nvSpPr>
        <p:spPr>
          <a:xfrm>
            <a:off x="2176650" y="4543200"/>
            <a:ext cx="5872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3.8 </a:t>
            </a:r>
            <a:r>
              <a:rPr lang="en-GB" sz="1300"/>
              <a:t>Menghitung nilai gradient dan hessian untuk setiap data latih</a:t>
            </a:r>
            <a:endParaRPr sz="1300"/>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6"/>
          <p:cNvSpPr txBox="1"/>
          <p:nvPr>
            <p:ph type="title"/>
          </p:nvPr>
        </p:nvSpPr>
        <p:spPr>
          <a:xfrm>
            <a:off x="311700" y="445025"/>
            <a:ext cx="826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GB"/>
              <a:t>Tree 1</a:t>
            </a:r>
            <a:endParaRPr/>
          </a:p>
          <a:p>
            <a:pPr indent="0" lvl="0" marL="0" rtl="0" algn="l">
              <a:spcBef>
                <a:spcPts val="0"/>
              </a:spcBef>
              <a:spcAft>
                <a:spcPts val="0"/>
              </a:spcAft>
              <a:buNone/>
            </a:pPr>
            <a:r>
              <a:t/>
            </a:r>
            <a:endParaRPr/>
          </a:p>
        </p:txBody>
      </p:sp>
      <p:sp>
        <p:nvSpPr>
          <p:cNvPr id="906" name="Google Shape;906;p66"/>
          <p:cNvSpPr txBox="1"/>
          <p:nvPr>
            <p:ph idx="1" type="body"/>
          </p:nvPr>
        </p:nvSpPr>
        <p:spPr>
          <a:xfrm>
            <a:off x="517850" y="1085100"/>
            <a:ext cx="5150400" cy="9555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GB"/>
              <a:t>Menghitung nilai gradient left, gradient right, hessian left dan hessian Right pada fitur v1</a:t>
            </a:r>
            <a:endParaRPr/>
          </a:p>
        </p:txBody>
      </p:sp>
      <p:pic>
        <p:nvPicPr>
          <p:cNvPr id="907" name="Google Shape;907;p66"/>
          <p:cNvPicPr preferRelativeResize="0"/>
          <p:nvPr/>
        </p:nvPicPr>
        <p:blipFill>
          <a:blip r:embed="rId3">
            <a:alphaModFix/>
          </a:blip>
          <a:stretch>
            <a:fillRect/>
          </a:stretch>
        </p:blipFill>
        <p:spPr>
          <a:xfrm>
            <a:off x="461625" y="3513763"/>
            <a:ext cx="7772400" cy="1152525"/>
          </a:xfrm>
          <a:prstGeom prst="rect">
            <a:avLst/>
          </a:prstGeom>
          <a:noFill/>
          <a:ln>
            <a:noFill/>
          </a:ln>
        </p:spPr>
      </p:pic>
      <p:pic>
        <p:nvPicPr>
          <p:cNvPr id="908" name="Google Shape;908;p66"/>
          <p:cNvPicPr preferRelativeResize="0"/>
          <p:nvPr/>
        </p:nvPicPr>
        <p:blipFill>
          <a:blip r:embed="rId4">
            <a:alphaModFix/>
          </a:blip>
          <a:stretch>
            <a:fillRect/>
          </a:stretch>
        </p:blipFill>
        <p:spPr>
          <a:xfrm>
            <a:off x="806500" y="1773425"/>
            <a:ext cx="3391894" cy="1596662"/>
          </a:xfrm>
          <a:prstGeom prst="rect">
            <a:avLst/>
          </a:prstGeom>
          <a:noFill/>
          <a:ln>
            <a:noFill/>
          </a:ln>
        </p:spPr>
      </p:pic>
      <p:pic>
        <p:nvPicPr>
          <p:cNvPr id="909" name="Google Shape;909;p66"/>
          <p:cNvPicPr preferRelativeResize="0"/>
          <p:nvPr/>
        </p:nvPicPr>
        <p:blipFill>
          <a:blip r:embed="rId5">
            <a:alphaModFix/>
          </a:blip>
          <a:stretch>
            <a:fillRect/>
          </a:stretch>
        </p:blipFill>
        <p:spPr>
          <a:xfrm>
            <a:off x="5926482" y="445025"/>
            <a:ext cx="2868993" cy="2793375"/>
          </a:xfrm>
          <a:prstGeom prst="rect">
            <a:avLst/>
          </a:prstGeom>
          <a:noFill/>
          <a:ln>
            <a:noFill/>
          </a:ln>
        </p:spPr>
      </p:pic>
      <p:sp>
        <p:nvSpPr>
          <p:cNvPr id="910" name="Google Shape;910;p66"/>
          <p:cNvSpPr txBox="1"/>
          <p:nvPr/>
        </p:nvSpPr>
        <p:spPr>
          <a:xfrm>
            <a:off x="2255500" y="4666300"/>
            <a:ext cx="5784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3.9 </a:t>
            </a:r>
            <a:r>
              <a:rPr lang="en-GB" sz="1300"/>
              <a:t>Data pada fitur v1 yang telah diurutkan terlebih dahulu</a:t>
            </a:r>
            <a:endParaRPr sz="1300"/>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1</a:t>
            </a:r>
            <a:endParaRPr/>
          </a:p>
        </p:txBody>
      </p:sp>
      <p:sp>
        <p:nvSpPr>
          <p:cNvPr id="916" name="Google Shape;916;p67"/>
          <p:cNvSpPr txBox="1"/>
          <p:nvPr>
            <p:ph idx="1" type="body"/>
          </p:nvPr>
        </p:nvSpPr>
        <p:spPr>
          <a:xfrm>
            <a:off x="311700" y="1152475"/>
            <a:ext cx="4150500" cy="749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Menghitung nilai gain untuk fitur v1</a:t>
            </a:r>
            <a:endParaRPr/>
          </a:p>
        </p:txBody>
      </p:sp>
      <p:pic>
        <p:nvPicPr>
          <p:cNvPr id="917" name="Google Shape;917;p67"/>
          <p:cNvPicPr preferRelativeResize="0"/>
          <p:nvPr/>
        </p:nvPicPr>
        <p:blipFill>
          <a:blip r:embed="rId3">
            <a:alphaModFix/>
          </a:blip>
          <a:stretch>
            <a:fillRect/>
          </a:stretch>
        </p:blipFill>
        <p:spPr>
          <a:xfrm>
            <a:off x="4616824" y="850500"/>
            <a:ext cx="4276225" cy="2211843"/>
          </a:xfrm>
          <a:prstGeom prst="rect">
            <a:avLst/>
          </a:prstGeom>
          <a:noFill/>
          <a:ln>
            <a:noFill/>
          </a:ln>
        </p:spPr>
      </p:pic>
      <p:pic>
        <p:nvPicPr>
          <p:cNvPr id="918" name="Google Shape;918;p67"/>
          <p:cNvPicPr preferRelativeResize="0"/>
          <p:nvPr/>
        </p:nvPicPr>
        <p:blipFill>
          <a:blip r:embed="rId4">
            <a:alphaModFix/>
          </a:blip>
          <a:stretch>
            <a:fillRect/>
          </a:stretch>
        </p:blipFill>
        <p:spPr>
          <a:xfrm>
            <a:off x="904850" y="3556624"/>
            <a:ext cx="6618699" cy="1163725"/>
          </a:xfrm>
          <a:prstGeom prst="rect">
            <a:avLst/>
          </a:prstGeom>
          <a:noFill/>
          <a:ln>
            <a:noFill/>
          </a:ln>
        </p:spPr>
      </p:pic>
      <p:sp>
        <p:nvSpPr>
          <p:cNvPr id="919" name="Google Shape;919;p67"/>
          <p:cNvSpPr txBox="1"/>
          <p:nvPr/>
        </p:nvSpPr>
        <p:spPr>
          <a:xfrm>
            <a:off x="908950" y="4632775"/>
            <a:ext cx="74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Nunito"/>
                <a:ea typeface="Nunito"/>
                <a:cs typeface="Nunito"/>
                <a:sym typeface="Nunito"/>
              </a:rPr>
              <a:t>Gambar 3.10</a:t>
            </a:r>
            <a:r>
              <a:rPr lang="en-GB">
                <a:latin typeface="Nunito"/>
                <a:ea typeface="Nunito"/>
                <a:cs typeface="Nunito"/>
                <a:sym typeface="Nunito"/>
              </a:rPr>
              <a:t> Hasil perhitungan gradient, hessian, dan gain pada tree pertama fitur v1</a:t>
            </a:r>
            <a:endParaRPr>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1</a:t>
            </a:r>
            <a:endParaRPr/>
          </a:p>
        </p:txBody>
      </p:sp>
      <p:sp>
        <p:nvSpPr>
          <p:cNvPr id="925" name="Google Shape;925;p68"/>
          <p:cNvSpPr txBox="1"/>
          <p:nvPr>
            <p:ph idx="1" type="body"/>
          </p:nvPr>
        </p:nvSpPr>
        <p:spPr>
          <a:xfrm>
            <a:off x="311700" y="1152475"/>
            <a:ext cx="4593600" cy="9039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GB"/>
              <a:t>Menghitung nilai gradient left, gradient right, hessian left, hessian right dan gain pada fitur v2,</a:t>
            </a:r>
            <a:endParaRPr/>
          </a:p>
          <a:p>
            <a:pPr indent="0" lvl="0" marL="0" rtl="0" algn="l">
              <a:spcBef>
                <a:spcPts val="1200"/>
              </a:spcBef>
              <a:spcAft>
                <a:spcPts val="1200"/>
              </a:spcAft>
              <a:buNone/>
            </a:pPr>
            <a:r>
              <a:t/>
            </a:r>
            <a:endParaRPr/>
          </a:p>
        </p:txBody>
      </p:sp>
      <p:pic>
        <p:nvPicPr>
          <p:cNvPr id="926" name="Google Shape;926;p68"/>
          <p:cNvPicPr preferRelativeResize="0"/>
          <p:nvPr/>
        </p:nvPicPr>
        <p:blipFill>
          <a:blip r:embed="rId3">
            <a:alphaModFix/>
          </a:blip>
          <a:stretch>
            <a:fillRect/>
          </a:stretch>
        </p:blipFill>
        <p:spPr>
          <a:xfrm>
            <a:off x="6177650" y="177775"/>
            <a:ext cx="2871100" cy="4331950"/>
          </a:xfrm>
          <a:prstGeom prst="rect">
            <a:avLst/>
          </a:prstGeom>
          <a:noFill/>
          <a:ln>
            <a:noFill/>
          </a:ln>
        </p:spPr>
      </p:pic>
      <p:pic>
        <p:nvPicPr>
          <p:cNvPr id="927" name="Google Shape;927;p68"/>
          <p:cNvPicPr preferRelativeResize="0"/>
          <p:nvPr/>
        </p:nvPicPr>
        <p:blipFill>
          <a:blip r:embed="rId4">
            <a:alphaModFix/>
          </a:blip>
          <a:stretch>
            <a:fillRect/>
          </a:stretch>
        </p:blipFill>
        <p:spPr>
          <a:xfrm>
            <a:off x="595650" y="1764375"/>
            <a:ext cx="4134550" cy="1906700"/>
          </a:xfrm>
          <a:prstGeom prst="rect">
            <a:avLst/>
          </a:prstGeom>
          <a:noFill/>
          <a:ln>
            <a:noFill/>
          </a:ln>
        </p:spPr>
      </p:pic>
      <p:pic>
        <p:nvPicPr>
          <p:cNvPr id="928" name="Google Shape;928;p68"/>
          <p:cNvPicPr preferRelativeResize="0"/>
          <p:nvPr/>
        </p:nvPicPr>
        <p:blipFill>
          <a:blip r:embed="rId5">
            <a:alphaModFix/>
          </a:blip>
          <a:stretch>
            <a:fillRect/>
          </a:stretch>
        </p:blipFill>
        <p:spPr>
          <a:xfrm>
            <a:off x="404625" y="3829525"/>
            <a:ext cx="5823449" cy="987150"/>
          </a:xfrm>
          <a:prstGeom prst="rect">
            <a:avLst/>
          </a:prstGeom>
          <a:noFill/>
          <a:ln>
            <a:noFill/>
          </a:ln>
        </p:spPr>
      </p:pic>
      <p:sp>
        <p:nvSpPr>
          <p:cNvPr id="929" name="Google Shape;929;p68"/>
          <p:cNvSpPr txBox="1"/>
          <p:nvPr/>
        </p:nvSpPr>
        <p:spPr>
          <a:xfrm>
            <a:off x="482125" y="4743300"/>
            <a:ext cx="74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Nunito"/>
                <a:ea typeface="Nunito"/>
                <a:cs typeface="Nunito"/>
                <a:sym typeface="Nunito"/>
              </a:rPr>
              <a:t>Gambar 3.11</a:t>
            </a:r>
            <a:r>
              <a:rPr lang="en-GB">
                <a:latin typeface="Nunito"/>
                <a:ea typeface="Nunito"/>
                <a:cs typeface="Nunito"/>
                <a:sym typeface="Nunito"/>
              </a:rPr>
              <a:t> Hasil perhitungan gradient, hessian,dan gain tree pertama fitur v2</a:t>
            </a:r>
            <a:endParaRPr>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1</a:t>
            </a:r>
            <a:endParaRPr/>
          </a:p>
        </p:txBody>
      </p:sp>
      <p:sp>
        <p:nvSpPr>
          <p:cNvPr id="935" name="Google Shape;935;p69"/>
          <p:cNvSpPr txBox="1"/>
          <p:nvPr>
            <p:ph idx="1" type="body"/>
          </p:nvPr>
        </p:nvSpPr>
        <p:spPr>
          <a:xfrm>
            <a:off x="311700" y="1152475"/>
            <a:ext cx="3594000" cy="15225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GB"/>
              <a:t>Pada fitur v1 diperoleh nilai gain terbesar sebesar 0.66 pada kondisi ketika v1 &lt;= -25.82598215, sedangkan pada fitur v2 diperoleh nilai gain tertinggi sebesar 0.66 pada kondisi ketika v2 &lt;= 9.666883426</a:t>
            </a:r>
            <a:endParaRPr/>
          </a:p>
          <a:p>
            <a:pPr indent="-308610" lvl="0" marL="457200" rtl="0" algn="l">
              <a:spcBef>
                <a:spcPts val="0"/>
              </a:spcBef>
              <a:spcAft>
                <a:spcPts val="0"/>
              </a:spcAft>
              <a:buSzPct val="100000"/>
              <a:buChar char="●"/>
            </a:pPr>
            <a:r>
              <a:rPr lang="en-GB"/>
              <a:t>Split berdasarkan fitur v1</a:t>
            </a:r>
            <a:endParaRPr/>
          </a:p>
        </p:txBody>
      </p:sp>
      <p:pic>
        <p:nvPicPr>
          <p:cNvPr id="936" name="Google Shape;936;p69"/>
          <p:cNvPicPr preferRelativeResize="0"/>
          <p:nvPr/>
        </p:nvPicPr>
        <p:blipFill>
          <a:blip r:embed="rId3">
            <a:alphaModFix/>
          </a:blip>
          <a:stretch>
            <a:fillRect/>
          </a:stretch>
        </p:blipFill>
        <p:spPr>
          <a:xfrm>
            <a:off x="4816521" y="673750"/>
            <a:ext cx="4058054" cy="1587400"/>
          </a:xfrm>
          <a:prstGeom prst="rect">
            <a:avLst/>
          </a:prstGeom>
          <a:noFill/>
          <a:ln>
            <a:noFill/>
          </a:ln>
        </p:spPr>
      </p:pic>
      <p:pic>
        <p:nvPicPr>
          <p:cNvPr id="937" name="Google Shape;937;p69"/>
          <p:cNvPicPr preferRelativeResize="0"/>
          <p:nvPr/>
        </p:nvPicPr>
        <p:blipFill rotWithShape="1">
          <a:blip r:embed="rId4">
            <a:alphaModFix/>
          </a:blip>
          <a:srcRect b="5939" l="0" r="0" t="-5940"/>
          <a:stretch/>
        </p:blipFill>
        <p:spPr>
          <a:xfrm>
            <a:off x="444100" y="2891300"/>
            <a:ext cx="5660324" cy="663500"/>
          </a:xfrm>
          <a:prstGeom prst="rect">
            <a:avLst/>
          </a:prstGeom>
          <a:noFill/>
          <a:ln>
            <a:noFill/>
          </a:ln>
        </p:spPr>
      </p:pic>
      <p:pic>
        <p:nvPicPr>
          <p:cNvPr id="938" name="Google Shape;938;p69"/>
          <p:cNvPicPr preferRelativeResize="0"/>
          <p:nvPr/>
        </p:nvPicPr>
        <p:blipFill>
          <a:blip r:embed="rId5">
            <a:alphaModFix/>
          </a:blip>
          <a:stretch>
            <a:fillRect/>
          </a:stretch>
        </p:blipFill>
        <p:spPr>
          <a:xfrm>
            <a:off x="478925" y="4125825"/>
            <a:ext cx="5590674" cy="572700"/>
          </a:xfrm>
          <a:prstGeom prst="rect">
            <a:avLst/>
          </a:prstGeom>
          <a:noFill/>
          <a:ln>
            <a:noFill/>
          </a:ln>
        </p:spPr>
      </p:pic>
      <p:sp>
        <p:nvSpPr>
          <p:cNvPr id="939" name="Google Shape;939;p69"/>
          <p:cNvSpPr txBox="1"/>
          <p:nvPr/>
        </p:nvSpPr>
        <p:spPr>
          <a:xfrm>
            <a:off x="4073200" y="206625"/>
            <a:ext cx="4992900" cy="79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3.12 </a:t>
            </a:r>
            <a:r>
              <a:rPr lang="en-GB" sz="1300"/>
              <a:t>Visualisasi Tree pertama setelah melakukan split</a:t>
            </a:r>
            <a:endParaRPr sz="1300"/>
          </a:p>
          <a:p>
            <a:pPr indent="0" lvl="0" marL="0" rtl="0" algn="ctr">
              <a:lnSpc>
                <a:spcPct val="115000"/>
              </a:lnSpc>
              <a:spcBef>
                <a:spcPts val="0"/>
              </a:spcBef>
              <a:spcAft>
                <a:spcPts val="0"/>
              </a:spcAft>
              <a:buNone/>
            </a:pPr>
            <a:r>
              <a:t/>
            </a:r>
            <a:endParaRPr sz="1100"/>
          </a:p>
          <a:p>
            <a:pPr indent="0" lvl="0" marL="0" rtl="0" algn="ctr">
              <a:spcBef>
                <a:spcPts val="0"/>
              </a:spcBef>
              <a:spcAft>
                <a:spcPts val="0"/>
              </a:spcAft>
              <a:buNone/>
            </a:pPr>
            <a:r>
              <a:t/>
            </a:r>
            <a:endParaRPr>
              <a:latin typeface="Nunito"/>
              <a:ea typeface="Nunito"/>
              <a:cs typeface="Nunito"/>
              <a:sym typeface="Nunito"/>
            </a:endParaRPr>
          </a:p>
        </p:txBody>
      </p:sp>
      <p:sp>
        <p:nvSpPr>
          <p:cNvPr id="940" name="Google Shape;940;p69"/>
          <p:cNvSpPr txBox="1"/>
          <p:nvPr/>
        </p:nvSpPr>
        <p:spPr>
          <a:xfrm>
            <a:off x="6203050" y="2891300"/>
            <a:ext cx="2802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t>Gambar 3.13</a:t>
            </a:r>
            <a:r>
              <a:rPr lang="en-GB" sz="1300"/>
              <a:t> Visualisasi tabel pada leaf node kiri berdasarkan gambar 3.12</a:t>
            </a:r>
            <a:endParaRPr sz="1300"/>
          </a:p>
          <a:p>
            <a:pPr indent="0" lvl="0" marL="0" rtl="0" algn="l">
              <a:spcBef>
                <a:spcPts val="0"/>
              </a:spcBef>
              <a:spcAft>
                <a:spcPts val="0"/>
              </a:spcAft>
              <a:buNone/>
            </a:pPr>
            <a:r>
              <a:t/>
            </a:r>
            <a:endParaRPr>
              <a:latin typeface="Nunito"/>
              <a:ea typeface="Nunito"/>
              <a:cs typeface="Nunito"/>
              <a:sym typeface="Nunito"/>
            </a:endParaRPr>
          </a:p>
        </p:txBody>
      </p:sp>
      <p:sp>
        <p:nvSpPr>
          <p:cNvPr id="941" name="Google Shape;941;p69"/>
          <p:cNvSpPr txBox="1"/>
          <p:nvPr/>
        </p:nvSpPr>
        <p:spPr>
          <a:xfrm>
            <a:off x="6104425" y="3960775"/>
            <a:ext cx="2802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t>Gambar 3.14</a:t>
            </a:r>
            <a:r>
              <a:rPr lang="en-GB" sz="1300"/>
              <a:t> Visualisasi tabel pada leaf node kanan berdasarkan gambar 3.12</a:t>
            </a:r>
            <a:endParaRPr sz="1300"/>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1</a:t>
            </a:r>
            <a:endParaRPr/>
          </a:p>
        </p:txBody>
      </p:sp>
      <p:sp>
        <p:nvSpPr>
          <p:cNvPr id="947" name="Google Shape;947;p70"/>
          <p:cNvSpPr txBox="1"/>
          <p:nvPr>
            <p:ph idx="1" type="body"/>
          </p:nvPr>
        </p:nvSpPr>
        <p:spPr>
          <a:xfrm>
            <a:off x="311700" y="1152475"/>
            <a:ext cx="5006100" cy="95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Menghitung nilai bobot pada leaf node kiri dan kanan</a:t>
            </a:r>
            <a:endParaRPr/>
          </a:p>
        </p:txBody>
      </p:sp>
      <p:pic>
        <p:nvPicPr>
          <p:cNvPr id="948" name="Google Shape;948;p70"/>
          <p:cNvPicPr preferRelativeResize="0"/>
          <p:nvPr/>
        </p:nvPicPr>
        <p:blipFill>
          <a:blip r:embed="rId3">
            <a:alphaModFix/>
          </a:blip>
          <a:stretch>
            <a:fillRect/>
          </a:stretch>
        </p:blipFill>
        <p:spPr>
          <a:xfrm>
            <a:off x="502850" y="2737314"/>
            <a:ext cx="4106125" cy="1585011"/>
          </a:xfrm>
          <a:prstGeom prst="rect">
            <a:avLst/>
          </a:prstGeom>
          <a:noFill/>
          <a:ln>
            <a:noFill/>
          </a:ln>
        </p:spPr>
      </p:pic>
      <p:pic>
        <p:nvPicPr>
          <p:cNvPr id="949" name="Google Shape;949;p70"/>
          <p:cNvPicPr preferRelativeResize="0"/>
          <p:nvPr/>
        </p:nvPicPr>
        <p:blipFill>
          <a:blip r:embed="rId4">
            <a:alphaModFix/>
          </a:blip>
          <a:stretch>
            <a:fillRect/>
          </a:stretch>
        </p:blipFill>
        <p:spPr>
          <a:xfrm>
            <a:off x="4914201" y="2756738"/>
            <a:ext cx="4106125" cy="1546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1</a:t>
            </a:r>
            <a:endParaRPr/>
          </a:p>
        </p:txBody>
      </p:sp>
      <p:sp>
        <p:nvSpPr>
          <p:cNvPr id="955" name="Google Shape;955;p71"/>
          <p:cNvSpPr txBox="1"/>
          <p:nvPr>
            <p:ph idx="1" type="body"/>
          </p:nvPr>
        </p:nvSpPr>
        <p:spPr>
          <a:xfrm>
            <a:off x="311700" y="1152475"/>
            <a:ext cx="41355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GB" sz="1500"/>
              <a:t>Misalnya untuk membuat prediksi pada data indeks ke 0 dengan nilai v1 = -30.552380043581, maka perlu dilakukan penelusuran tree.</a:t>
            </a:r>
            <a:endParaRPr sz="1500"/>
          </a:p>
          <a:p>
            <a:pPr indent="0" lvl="0" marL="0" rtl="0" algn="l">
              <a:spcBef>
                <a:spcPts val="1200"/>
              </a:spcBef>
              <a:spcAft>
                <a:spcPts val="1200"/>
              </a:spcAft>
              <a:buNone/>
            </a:pPr>
            <a:r>
              <a:t/>
            </a:r>
            <a:endParaRPr sz="1500"/>
          </a:p>
        </p:txBody>
      </p:sp>
      <p:pic>
        <p:nvPicPr>
          <p:cNvPr id="956" name="Google Shape;956;p71"/>
          <p:cNvPicPr preferRelativeResize="0"/>
          <p:nvPr/>
        </p:nvPicPr>
        <p:blipFill>
          <a:blip r:embed="rId3">
            <a:alphaModFix/>
          </a:blip>
          <a:stretch>
            <a:fillRect/>
          </a:stretch>
        </p:blipFill>
        <p:spPr>
          <a:xfrm>
            <a:off x="4771425" y="1017725"/>
            <a:ext cx="4060874" cy="1961850"/>
          </a:xfrm>
          <a:prstGeom prst="rect">
            <a:avLst/>
          </a:prstGeom>
          <a:noFill/>
          <a:ln>
            <a:noFill/>
          </a:ln>
        </p:spPr>
      </p:pic>
      <p:sp>
        <p:nvSpPr>
          <p:cNvPr id="957" name="Google Shape;957;p71"/>
          <p:cNvSpPr txBox="1"/>
          <p:nvPr/>
        </p:nvSpPr>
        <p:spPr>
          <a:xfrm>
            <a:off x="5166900" y="3128600"/>
            <a:ext cx="3665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3.15</a:t>
            </a:r>
            <a:r>
              <a:rPr lang="en-GB" sz="1300"/>
              <a:t> Visualisasi penelusuran Tree pertama untuk data indeks 0</a:t>
            </a:r>
            <a:endParaRPr sz="1300"/>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1</a:t>
            </a:r>
            <a:endParaRPr/>
          </a:p>
        </p:txBody>
      </p:sp>
      <p:sp>
        <p:nvSpPr>
          <p:cNvPr id="963" name="Google Shape;963;p72"/>
          <p:cNvSpPr txBox="1"/>
          <p:nvPr>
            <p:ph idx="1" type="body"/>
          </p:nvPr>
        </p:nvSpPr>
        <p:spPr>
          <a:xfrm>
            <a:off x="311700" y="1152475"/>
            <a:ext cx="4470000" cy="1584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a:t>
            </a:r>
            <a:r>
              <a:rPr lang="en-GB"/>
              <a:t>emperbaharui nilai prediksi awal dengan nilai bobot dari leaf node yang dikalikan dengan learning rate</a:t>
            </a:r>
            <a:endParaRPr/>
          </a:p>
          <a:p>
            <a:pPr indent="0" lvl="0" marL="457200" rtl="0" algn="l">
              <a:spcBef>
                <a:spcPts val="1200"/>
              </a:spcBef>
              <a:spcAft>
                <a:spcPts val="1200"/>
              </a:spcAft>
              <a:buNone/>
            </a:pPr>
            <a:r>
              <a:t/>
            </a:r>
            <a:endParaRPr/>
          </a:p>
        </p:txBody>
      </p:sp>
      <p:pic>
        <p:nvPicPr>
          <p:cNvPr id="964" name="Google Shape;964;p72"/>
          <p:cNvPicPr preferRelativeResize="0"/>
          <p:nvPr/>
        </p:nvPicPr>
        <p:blipFill>
          <a:blip r:embed="rId3">
            <a:alphaModFix/>
          </a:blip>
          <a:stretch>
            <a:fillRect/>
          </a:stretch>
        </p:blipFill>
        <p:spPr>
          <a:xfrm>
            <a:off x="4781700" y="402425"/>
            <a:ext cx="4057499" cy="3084382"/>
          </a:xfrm>
          <a:prstGeom prst="rect">
            <a:avLst/>
          </a:prstGeom>
          <a:noFill/>
          <a:ln>
            <a:noFill/>
          </a:ln>
        </p:spPr>
      </p:pic>
      <p:pic>
        <p:nvPicPr>
          <p:cNvPr id="965" name="Google Shape;965;p72"/>
          <p:cNvPicPr preferRelativeResize="0"/>
          <p:nvPr/>
        </p:nvPicPr>
        <p:blipFill>
          <a:blip r:embed="rId4">
            <a:alphaModFix/>
          </a:blip>
          <a:stretch>
            <a:fillRect/>
          </a:stretch>
        </p:blipFill>
        <p:spPr>
          <a:xfrm>
            <a:off x="451350" y="3760100"/>
            <a:ext cx="7247424" cy="893925"/>
          </a:xfrm>
          <a:prstGeom prst="rect">
            <a:avLst/>
          </a:prstGeom>
          <a:noFill/>
          <a:ln>
            <a:noFill/>
          </a:ln>
        </p:spPr>
      </p:pic>
      <p:sp>
        <p:nvSpPr>
          <p:cNvPr id="966" name="Google Shape;966;p72"/>
          <p:cNvSpPr txBox="1"/>
          <p:nvPr/>
        </p:nvSpPr>
        <p:spPr>
          <a:xfrm>
            <a:off x="738075" y="4654025"/>
            <a:ext cx="6576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3.16</a:t>
            </a:r>
            <a:r>
              <a:rPr lang="en-GB" sz="1300"/>
              <a:t> Hasil prediksi dan Probability baru untuk setiap data latih</a:t>
            </a:r>
            <a:endParaRPr sz="1300"/>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2</a:t>
            </a:r>
            <a:endParaRPr/>
          </a:p>
        </p:txBody>
      </p:sp>
      <p:sp>
        <p:nvSpPr>
          <p:cNvPr id="972" name="Google Shape;972;p73"/>
          <p:cNvSpPr txBox="1"/>
          <p:nvPr>
            <p:ph idx="1" type="body"/>
          </p:nvPr>
        </p:nvSpPr>
        <p:spPr>
          <a:xfrm>
            <a:off x="311700" y="1152475"/>
            <a:ext cx="4562700" cy="161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Hitung nilai gradient dan hessian untuk tree kedua dengan nilai probability baru yang telah didapat</a:t>
            </a:r>
            <a:endParaRPr/>
          </a:p>
          <a:p>
            <a:pPr indent="0" lvl="0" marL="457200" rtl="0" algn="l">
              <a:spcBef>
                <a:spcPts val="1200"/>
              </a:spcBef>
              <a:spcAft>
                <a:spcPts val="1200"/>
              </a:spcAft>
              <a:buNone/>
            </a:pPr>
            <a:r>
              <a:t/>
            </a:r>
            <a:endParaRPr/>
          </a:p>
        </p:txBody>
      </p:sp>
      <p:pic>
        <p:nvPicPr>
          <p:cNvPr id="973" name="Google Shape;973;p73"/>
          <p:cNvPicPr preferRelativeResize="0"/>
          <p:nvPr/>
        </p:nvPicPr>
        <p:blipFill>
          <a:blip r:embed="rId3">
            <a:alphaModFix/>
          </a:blip>
          <a:stretch>
            <a:fillRect/>
          </a:stretch>
        </p:blipFill>
        <p:spPr>
          <a:xfrm>
            <a:off x="5676175" y="860900"/>
            <a:ext cx="2876550" cy="2524125"/>
          </a:xfrm>
          <a:prstGeom prst="rect">
            <a:avLst/>
          </a:prstGeom>
          <a:noFill/>
          <a:ln>
            <a:noFill/>
          </a:ln>
        </p:spPr>
      </p:pic>
      <p:pic>
        <p:nvPicPr>
          <p:cNvPr id="974" name="Google Shape;974;p73"/>
          <p:cNvPicPr preferRelativeResize="0"/>
          <p:nvPr/>
        </p:nvPicPr>
        <p:blipFill>
          <a:blip r:embed="rId4">
            <a:alphaModFix/>
          </a:blip>
          <a:stretch>
            <a:fillRect/>
          </a:stretch>
        </p:blipFill>
        <p:spPr>
          <a:xfrm>
            <a:off x="311700" y="3434675"/>
            <a:ext cx="5947250" cy="1057100"/>
          </a:xfrm>
          <a:prstGeom prst="rect">
            <a:avLst/>
          </a:prstGeom>
          <a:noFill/>
          <a:ln>
            <a:noFill/>
          </a:ln>
        </p:spPr>
      </p:pic>
      <p:sp>
        <p:nvSpPr>
          <p:cNvPr id="975" name="Google Shape;975;p73"/>
          <p:cNvSpPr txBox="1"/>
          <p:nvPr/>
        </p:nvSpPr>
        <p:spPr>
          <a:xfrm>
            <a:off x="890875" y="4491775"/>
            <a:ext cx="4788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3.17</a:t>
            </a:r>
            <a:r>
              <a:rPr lang="en-GB" sz="1300"/>
              <a:t> Nilai gradient dan hessian Untuk Tree kedua</a:t>
            </a:r>
            <a:endParaRPr sz="1300"/>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Nunito"/>
                <a:ea typeface="Nunito"/>
                <a:cs typeface="Nunito"/>
                <a:sym typeface="Nunito"/>
              </a:rPr>
              <a:t>Latar Belakang Masalah</a:t>
            </a:r>
            <a:endParaRPr>
              <a:latin typeface="Nunito"/>
              <a:ea typeface="Nunito"/>
              <a:cs typeface="Nunito"/>
              <a:sym typeface="Nunito"/>
            </a:endParaRPr>
          </a:p>
        </p:txBody>
      </p:sp>
      <p:sp>
        <p:nvSpPr>
          <p:cNvPr id="214" name="Google Shape;214;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Deteksi penipuan kartu kredit memiliki tantangan tersendiri, karena dari banyaknya transaksi kartu kredit yang terjadi, hanya beberapa transaksi yang dapat dikategorikan kedalam penipuan.</a:t>
            </a:r>
            <a:endParaRPr/>
          </a:p>
          <a:p>
            <a:pPr indent="-342900" lvl="0" marL="457200" rtl="0" algn="l">
              <a:spcBef>
                <a:spcPts val="0"/>
              </a:spcBef>
              <a:spcAft>
                <a:spcPts val="0"/>
              </a:spcAft>
              <a:buSzPts val="1800"/>
              <a:buChar char="●"/>
            </a:pPr>
            <a:r>
              <a:rPr lang="en-GB"/>
              <a:t>Diperlukan sebuah sistem yang sensitif untuk mendeteksi transaksi penipuan kartu kredit</a:t>
            </a:r>
            <a:endParaRPr/>
          </a:p>
          <a:p>
            <a:pPr indent="-342900" lvl="0" marL="457200" rtl="0" algn="l">
              <a:spcBef>
                <a:spcPts val="0"/>
              </a:spcBef>
              <a:spcAft>
                <a:spcPts val="0"/>
              </a:spcAft>
              <a:buSzPts val="1800"/>
              <a:buChar char="●"/>
            </a:pPr>
            <a:r>
              <a:rPr lang="en-GB"/>
              <a:t>Sensitivity = Recall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2</a:t>
            </a:r>
            <a:endParaRPr/>
          </a:p>
        </p:txBody>
      </p:sp>
      <p:sp>
        <p:nvSpPr>
          <p:cNvPr id="981" name="Google Shape;981;p74"/>
          <p:cNvSpPr txBox="1"/>
          <p:nvPr>
            <p:ph idx="1" type="body"/>
          </p:nvPr>
        </p:nvSpPr>
        <p:spPr>
          <a:xfrm>
            <a:off x="311700" y="1152475"/>
            <a:ext cx="4771800" cy="82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Menghitung nilai gradient left-right, hessian left-right, dan gain fitur v1.</a:t>
            </a:r>
            <a:endParaRPr/>
          </a:p>
        </p:txBody>
      </p:sp>
      <p:pic>
        <p:nvPicPr>
          <p:cNvPr id="982" name="Google Shape;982;p74"/>
          <p:cNvPicPr preferRelativeResize="0"/>
          <p:nvPr/>
        </p:nvPicPr>
        <p:blipFill>
          <a:blip r:embed="rId3">
            <a:alphaModFix/>
          </a:blip>
          <a:stretch>
            <a:fillRect/>
          </a:stretch>
        </p:blipFill>
        <p:spPr>
          <a:xfrm>
            <a:off x="5974250" y="267275"/>
            <a:ext cx="2719075" cy="3344150"/>
          </a:xfrm>
          <a:prstGeom prst="rect">
            <a:avLst/>
          </a:prstGeom>
          <a:noFill/>
          <a:ln>
            <a:noFill/>
          </a:ln>
        </p:spPr>
      </p:pic>
      <p:pic>
        <p:nvPicPr>
          <p:cNvPr id="983" name="Google Shape;983;p74"/>
          <p:cNvPicPr preferRelativeResize="0"/>
          <p:nvPr/>
        </p:nvPicPr>
        <p:blipFill>
          <a:blip r:embed="rId4">
            <a:alphaModFix/>
          </a:blip>
          <a:stretch>
            <a:fillRect/>
          </a:stretch>
        </p:blipFill>
        <p:spPr>
          <a:xfrm>
            <a:off x="923150" y="1896350"/>
            <a:ext cx="3170494" cy="1646100"/>
          </a:xfrm>
          <a:prstGeom prst="rect">
            <a:avLst/>
          </a:prstGeom>
          <a:noFill/>
          <a:ln>
            <a:noFill/>
          </a:ln>
        </p:spPr>
      </p:pic>
      <p:pic>
        <p:nvPicPr>
          <p:cNvPr id="984" name="Google Shape;984;p74"/>
          <p:cNvPicPr preferRelativeResize="0"/>
          <p:nvPr/>
        </p:nvPicPr>
        <p:blipFill>
          <a:blip r:embed="rId5">
            <a:alphaModFix/>
          </a:blip>
          <a:stretch>
            <a:fillRect/>
          </a:stretch>
        </p:blipFill>
        <p:spPr>
          <a:xfrm>
            <a:off x="699975" y="3611423"/>
            <a:ext cx="6440850" cy="1119800"/>
          </a:xfrm>
          <a:prstGeom prst="rect">
            <a:avLst/>
          </a:prstGeom>
          <a:noFill/>
          <a:ln>
            <a:noFill/>
          </a:ln>
        </p:spPr>
      </p:pic>
      <p:sp>
        <p:nvSpPr>
          <p:cNvPr id="985" name="Google Shape;985;p74"/>
          <p:cNvSpPr txBox="1"/>
          <p:nvPr/>
        </p:nvSpPr>
        <p:spPr>
          <a:xfrm>
            <a:off x="1437675" y="4685450"/>
            <a:ext cx="5212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3.18</a:t>
            </a:r>
            <a:r>
              <a:rPr lang="en-GB" sz="1300"/>
              <a:t> Nilai gradient, hessian, dan gain tree kedua fitur v1</a:t>
            </a:r>
            <a:endParaRPr sz="1300"/>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7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2</a:t>
            </a:r>
            <a:endParaRPr/>
          </a:p>
        </p:txBody>
      </p:sp>
      <p:sp>
        <p:nvSpPr>
          <p:cNvPr id="991" name="Google Shape;991;p75"/>
          <p:cNvSpPr txBox="1"/>
          <p:nvPr>
            <p:ph idx="1" type="body"/>
          </p:nvPr>
        </p:nvSpPr>
        <p:spPr>
          <a:xfrm>
            <a:off x="311700" y="1152475"/>
            <a:ext cx="4902900" cy="100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Menghitung nilai gradient left-right, hessian left-right, dan gain fitur v2.</a:t>
            </a:r>
            <a:endParaRPr/>
          </a:p>
        </p:txBody>
      </p:sp>
      <p:pic>
        <p:nvPicPr>
          <p:cNvPr id="992" name="Google Shape;992;p75"/>
          <p:cNvPicPr preferRelativeResize="0"/>
          <p:nvPr/>
        </p:nvPicPr>
        <p:blipFill>
          <a:blip r:embed="rId3">
            <a:alphaModFix/>
          </a:blip>
          <a:stretch>
            <a:fillRect/>
          </a:stretch>
        </p:blipFill>
        <p:spPr>
          <a:xfrm>
            <a:off x="5687525" y="384175"/>
            <a:ext cx="2194875" cy="3194475"/>
          </a:xfrm>
          <a:prstGeom prst="rect">
            <a:avLst/>
          </a:prstGeom>
          <a:noFill/>
          <a:ln>
            <a:noFill/>
          </a:ln>
        </p:spPr>
      </p:pic>
      <p:pic>
        <p:nvPicPr>
          <p:cNvPr id="993" name="Google Shape;993;p75"/>
          <p:cNvPicPr preferRelativeResize="0"/>
          <p:nvPr/>
        </p:nvPicPr>
        <p:blipFill>
          <a:blip r:embed="rId4">
            <a:alphaModFix/>
          </a:blip>
          <a:stretch>
            <a:fillRect/>
          </a:stretch>
        </p:blipFill>
        <p:spPr>
          <a:xfrm>
            <a:off x="896800" y="1884100"/>
            <a:ext cx="2485350" cy="1694550"/>
          </a:xfrm>
          <a:prstGeom prst="rect">
            <a:avLst/>
          </a:prstGeom>
          <a:noFill/>
          <a:ln>
            <a:noFill/>
          </a:ln>
        </p:spPr>
      </p:pic>
      <p:pic>
        <p:nvPicPr>
          <p:cNvPr id="994" name="Google Shape;994;p75"/>
          <p:cNvPicPr preferRelativeResize="0"/>
          <p:nvPr/>
        </p:nvPicPr>
        <p:blipFill rotWithShape="1">
          <a:blip r:embed="rId5">
            <a:alphaModFix/>
          </a:blip>
          <a:srcRect b="0" l="0" r="0" t="0"/>
          <a:stretch/>
        </p:blipFill>
        <p:spPr>
          <a:xfrm>
            <a:off x="743875" y="3619838"/>
            <a:ext cx="6051405" cy="1040550"/>
          </a:xfrm>
          <a:prstGeom prst="rect">
            <a:avLst/>
          </a:prstGeom>
          <a:noFill/>
          <a:ln>
            <a:noFill/>
          </a:ln>
        </p:spPr>
      </p:pic>
      <p:sp>
        <p:nvSpPr>
          <p:cNvPr id="995" name="Google Shape;995;p75"/>
          <p:cNvSpPr txBox="1"/>
          <p:nvPr/>
        </p:nvSpPr>
        <p:spPr>
          <a:xfrm>
            <a:off x="422750" y="4660400"/>
            <a:ext cx="7183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3.19</a:t>
            </a:r>
            <a:r>
              <a:rPr lang="en-GB" sz="1300"/>
              <a:t> Hasil perhitungan gradient, </a:t>
            </a:r>
            <a:r>
              <a:rPr lang="en-GB" sz="1300"/>
              <a:t>h</a:t>
            </a:r>
            <a:r>
              <a:rPr lang="en-GB" sz="1300"/>
              <a:t>essian, dan gain tree kedua fitur v2</a:t>
            </a:r>
            <a:endParaRPr sz="1300"/>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2</a:t>
            </a:r>
            <a:endParaRPr/>
          </a:p>
        </p:txBody>
      </p:sp>
      <p:sp>
        <p:nvSpPr>
          <p:cNvPr id="1001" name="Google Shape;1001;p76"/>
          <p:cNvSpPr txBox="1"/>
          <p:nvPr>
            <p:ph idx="1" type="body"/>
          </p:nvPr>
        </p:nvSpPr>
        <p:spPr>
          <a:xfrm>
            <a:off x="311700" y="1152475"/>
            <a:ext cx="3511500" cy="21513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GB"/>
              <a:t>F</a:t>
            </a:r>
            <a:r>
              <a:rPr lang="en-GB"/>
              <a:t>itur v1 memiliki nilai gain tertinggi sebesar 0.50 ketika nilai v1 &lt;= -25.825982149082 dan fitur v2 memiliki nilai gain tertinggi sebesar 0.50 ketika fitur v2 memiliki nilai &lt;= 9.66688342609514</a:t>
            </a:r>
            <a:endParaRPr/>
          </a:p>
          <a:p>
            <a:pPr indent="-325755" lvl="0" marL="457200" rtl="0" algn="l">
              <a:spcBef>
                <a:spcPts val="0"/>
              </a:spcBef>
              <a:spcAft>
                <a:spcPts val="0"/>
              </a:spcAft>
              <a:buSzPct val="100000"/>
              <a:buChar char="●"/>
            </a:pPr>
            <a:r>
              <a:rPr lang="en-GB"/>
              <a:t>Split berdasarkan fitur v1</a:t>
            </a:r>
            <a:endParaRPr/>
          </a:p>
        </p:txBody>
      </p:sp>
      <p:pic>
        <p:nvPicPr>
          <p:cNvPr id="1002" name="Google Shape;1002;p76"/>
          <p:cNvPicPr preferRelativeResize="0"/>
          <p:nvPr/>
        </p:nvPicPr>
        <p:blipFill>
          <a:blip r:embed="rId3">
            <a:alphaModFix/>
          </a:blip>
          <a:stretch>
            <a:fillRect/>
          </a:stretch>
        </p:blipFill>
        <p:spPr>
          <a:xfrm>
            <a:off x="4803500" y="809299"/>
            <a:ext cx="3974750" cy="1649200"/>
          </a:xfrm>
          <a:prstGeom prst="rect">
            <a:avLst/>
          </a:prstGeom>
          <a:noFill/>
          <a:ln>
            <a:noFill/>
          </a:ln>
        </p:spPr>
      </p:pic>
      <p:sp>
        <p:nvSpPr>
          <p:cNvPr id="1003" name="Google Shape;1003;p76"/>
          <p:cNvSpPr txBox="1"/>
          <p:nvPr/>
        </p:nvSpPr>
        <p:spPr>
          <a:xfrm>
            <a:off x="5229075" y="2803450"/>
            <a:ext cx="3123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3.20 </a:t>
            </a:r>
            <a:r>
              <a:rPr lang="en-GB" sz="1300"/>
              <a:t>Visualisasi Tree kedua setelah melakukan split.</a:t>
            </a:r>
            <a:endParaRPr sz="1300"/>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7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2</a:t>
            </a:r>
            <a:endParaRPr/>
          </a:p>
        </p:txBody>
      </p:sp>
      <p:sp>
        <p:nvSpPr>
          <p:cNvPr id="1009" name="Google Shape;1009;p77"/>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a:t>
            </a:r>
            <a:r>
              <a:rPr lang="en-GB"/>
              <a:t>enghitung nilai bobot untuk setiap leaf node</a:t>
            </a:r>
            <a:endParaRPr/>
          </a:p>
        </p:txBody>
      </p:sp>
      <p:pic>
        <p:nvPicPr>
          <p:cNvPr id="1010" name="Google Shape;1010;p77"/>
          <p:cNvPicPr preferRelativeResize="0"/>
          <p:nvPr/>
        </p:nvPicPr>
        <p:blipFill>
          <a:blip r:embed="rId3">
            <a:alphaModFix/>
          </a:blip>
          <a:stretch>
            <a:fillRect/>
          </a:stretch>
        </p:blipFill>
        <p:spPr>
          <a:xfrm>
            <a:off x="437200" y="2778050"/>
            <a:ext cx="3970275" cy="1507475"/>
          </a:xfrm>
          <a:prstGeom prst="rect">
            <a:avLst/>
          </a:prstGeom>
          <a:noFill/>
          <a:ln>
            <a:noFill/>
          </a:ln>
        </p:spPr>
      </p:pic>
      <p:pic>
        <p:nvPicPr>
          <p:cNvPr id="1011" name="Google Shape;1011;p77"/>
          <p:cNvPicPr preferRelativeResize="0"/>
          <p:nvPr/>
        </p:nvPicPr>
        <p:blipFill>
          <a:blip r:embed="rId4">
            <a:alphaModFix/>
          </a:blip>
          <a:stretch>
            <a:fillRect/>
          </a:stretch>
        </p:blipFill>
        <p:spPr>
          <a:xfrm>
            <a:off x="4798871" y="2850196"/>
            <a:ext cx="3883455" cy="1435325"/>
          </a:xfrm>
          <a:prstGeom prst="rect">
            <a:avLst/>
          </a:prstGeom>
          <a:noFill/>
          <a:ln>
            <a:noFill/>
          </a:ln>
        </p:spPr>
      </p:pic>
      <p:pic>
        <p:nvPicPr>
          <p:cNvPr id="1012" name="Google Shape;1012;p77"/>
          <p:cNvPicPr preferRelativeResize="0"/>
          <p:nvPr/>
        </p:nvPicPr>
        <p:blipFill>
          <a:blip r:embed="rId5">
            <a:alphaModFix/>
          </a:blip>
          <a:stretch>
            <a:fillRect/>
          </a:stretch>
        </p:blipFill>
        <p:spPr>
          <a:xfrm>
            <a:off x="4716725" y="181300"/>
            <a:ext cx="3798974" cy="1859864"/>
          </a:xfrm>
          <a:prstGeom prst="rect">
            <a:avLst/>
          </a:prstGeom>
          <a:noFill/>
          <a:ln>
            <a:noFill/>
          </a:ln>
        </p:spPr>
      </p:pic>
      <p:sp>
        <p:nvSpPr>
          <p:cNvPr id="1013" name="Google Shape;1013;p77"/>
          <p:cNvSpPr txBox="1"/>
          <p:nvPr/>
        </p:nvSpPr>
        <p:spPr>
          <a:xfrm>
            <a:off x="4960960" y="2137875"/>
            <a:ext cx="3639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t>Gambar 3.21</a:t>
            </a:r>
            <a:r>
              <a:rPr lang="en-GB" sz="1300"/>
              <a:t> Visualisasi penelusuran Tree kedua</a:t>
            </a:r>
            <a:endParaRPr sz="1300"/>
          </a:p>
          <a:p>
            <a:pPr indent="0" lvl="0" marL="0" rtl="0" algn="ctr">
              <a:spcBef>
                <a:spcPts val="0"/>
              </a:spcBef>
              <a:spcAft>
                <a:spcPts val="0"/>
              </a:spcAft>
              <a:buNone/>
            </a:pPr>
            <a:r>
              <a:t/>
            </a:r>
            <a:endParaRPr>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7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Tree 2</a:t>
            </a:r>
            <a:endParaRPr/>
          </a:p>
        </p:txBody>
      </p:sp>
      <p:sp>
        <p:nvSpPr>
          <p:cNvPr id="1019" name="Google Shape;1019;p78"/>
          <p:cNvSpPr txBox="1"/>
          <p:nvPr>
            <p:ph idx="1" type="body"/>
          </p:nvPr>
        </p:nvSpPr>
        <p:spPr>
          <a:xfrm>
            <a:off x="311700" y="1152475"/>
            <a:ext cx="4593600" cy="193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a:t>
            </a:r>
            <a:r>
              <a:rPr lang="en-GB"/>
              <a:t>emperbaharui nilai prediksi dengan nilai bobot dari leaf node yang dikalikan dengan learning rate </a:t>
            </a:r>
            <a:endParaRPr/>
          </a:p>
        </p:txBody>
      </p:sp>
      <p:pic>
        <p:nvPicPr>
          <p:cNvPr id="1020" name="Google Shape;1020;p78"/>
          <p:cNvPicPr preferRelativeResize="0"/>
          <p:nvPr/>
        </p:nvPicPr>
        <p:blipFill>
          <a:blip r:embed="rId3">
            <a:alphaModFix/>
          </a:blip>
          <a:stretch>
            <a:fillRect/>
          </a:stretch>
        </p:blipFill>
        <p:spPr>
          <a:xfrm>
            <a:off x="5171300" y="604750"/>
            <a:ext cx="3702550" cy="2757975"/>
          </a:xfrm>
          <a:prstGeom prst="rect">
            <a:avLst/>
          </a:prstGeom>
          <a:noFill/>
          <a:ln>
            <a:noFill/>
          </a:ln>
        </p:spPr>
      </p:pic>
      <p:pic>
        <p:nvPicPr>
          <p:cNvPr id="1021" name="Google Shape;1021;p78"/>
          <p:cNvPicPr preferRelativeResize="0"/>
          <p:nvPr/>
        </p:nvPicPr>
        <p:blipFill>
          <a:blip r:embed="rId4">
            <a:alphaModFix/>
          </a:blip>
          <a:stretch>
            <a:fillRect/>
          </a:stretch>
        </p:blipFill>
        <p:spPr>
          <a:xfrm>
            <a:off x="698700" y="3634100"/>
            <a:ext cx="7329925" cy="990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Melakukan Prediksi</a:t>
            </a:r>
            <a:endParaRPr/>
          </a:p>
        </p:txBody>
      </p:sp>
      <p:sp>
        <p:nvSpPr>
          <p:cNvPr id="1027" name="Google Shape;1027;p79"/>
          <p:cNvSpPr txBox="1"/>
          <p:nvPr>
            <p:ph idx="1" type="body"/>
          </p:nvPr>
        </p:nvSpPr>
        <p:spPr>
          <a:xfrm>
            <a:off x="311700" y="1152475"/>
            <a:ext cx="4315500" cy="303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Melakukan prediksi pada data indeks ke 4-6.</a:t>
            </a:r>
            <a:endParaRPr/>
          </a:p>
          <a:p>
            <a:pPr indent="-342900" lvl="0" marL="457200" rtl="0" algn="l">
              <a:spcBef>
                <a:spcPts val="0"/>
              </a:spcBef>
              <a:spcAft>
                <a:spcPts val="0"/>
              </a:spcAft>
              <a:buSzPts val="1800"/>
              <a:buChar char="●"/>
            </a:pPr>
            <a:r>
              <a:rPr lang="en-GB"/>
              <a:t>Data indeks 4 diprediksi sebagai  kelas 1 (True Positive)</a:t>
            </a:r>
            <a:endParaRPr/>
          </a:p>
          <a:p>
            <a:pPr indent="-342900" lvl="0" marL="457200" rtl="0" algn="l">
              <a:spcBef>
                <a:spcPts val="0"/>
              </a:spcBef>
              <a:spcAft>
                <a:spcPts val="0"/>
              </a:spcAft>
              <a:buSzPts val="1800"/>
              <a:buChar char="●"/>
            </a:pPr>
            <a:r>
              <a:rPr lang="en-GB"/>
              <a:t>Data indeks 5 diprediksi sebagai  kelas 0 (True Negative)</a:t>
            </a:r>
            <a:endParaRPr/>
          </a:p>
          <a:p>
            <a:pPr indent="-342900" lvl="0" marL="457200" rtl="0" algn="l">
              <a:spcBef>
                <a:spcPts val="0"/>
              </a:spcBef>
              <a:spcAft>
                <a:spcPts val="0"/>
              </a:spcAft>
              <a:buSzPts val="1800"/>
              <a:buChar char="●"/>
            </a:pPr>
            <a:r>
              <a:rPr lang="en-GB"/>
              <a:t>Data indeks ke 6 diprediksi sebagai kelas 0, tapi sesungguhnya adalah kelas 1 (False Negative)</a:t>
            </a:r>
            <a:endParaRPr/>
          </a:p>
        </p:txBody>
      </p:sp>
      <p:pic>
        <p:nvPicPr>
          <p:cNvPr id="1028" name="Google Shape;1028;p79"/>
          <p:cNvPicPr preferRelativeResize="0"/>
          <p:nvPr/>
        </p:nvPicPr>
        <p:blipFill>
          <a:blip r:embed="rId3">
            <a:alphaModFix/>
          </a:blip>
          <a:stretch>
            <a:fillRect/>
          </a:stretch>
        </p:blipFill>
        <p:spPr>
          <a:xfrm>
            <a:off x="4627200" y="943350"/>
            <a:ext cx="4212000" cy="302994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8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Melakukan Prediksi</a:t>
            </a:r>
            <a:endParaRPr/>
          </a:p>
        </p:txBody>
      </p:sp>
      <p:sp>
        <p:nvSpPr>
          <p:cNvPr id="1034" name="Google Shape;1034;p80"/>
          <p:cNvSpPr txBox="1"/>
          <p:nvPr>
            <p:ph idx="1" type="body"/>
          </p:nvPr>
        </p:nvSpPr>
        <p:spPr>
          <a:xfrm>
            <a:off x="311700" y="1152475"/>
            <a:ext cx="4315500" cy="303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Menghitung evaluasi akurasi, recall, dan f-measure</a:t>
            </a:r>
            <a:endParaRPr/>
          </a:p>
        </p:txBody>
      </p:sp>
      <p:pic>
        <p:nvPicPr>
          <p:cNvPr id="1035" name="Google Shape;1035;p80"/>
          <p:cNvPicPr preferRelativeResize="0"/>
          <p:nvPr/>
        </p:nvPicPr>
        <p:blipFill>
          <a:blip r:embed="rId3">
            <a:alphaModFix/>
          </a:blip>
          <a:stretch>
            <a:fillRect/>
          </a:stretch>
        </p:blipFill>
        <p:spPr>
          <a:xfrm>
            <a:off x="5810375" y="603200"/>
            <a:ext cx="2354503" cy="3820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81"/>
          <p:cNvSpPr txBox="1"/>
          <p:nvPr>
            <p:ph type="ctrTitle"/>
          </p:nvPr>
        </p:nvSpPr>
        <p:spPr>
          <a:xfrm>
            <a:off x="1891353" y="107338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Bab 4 Implementasi dan Pengujian</a:t>
            </a:r>
            <a:endParaRPr/>
          </a:p>
        </p:txBody>
      </p:sp>
      <p:sp>
        <p:nvSpPr>
          <p:cNvPr id="1041" name="Google Shape;1041;p81"/>
          <p:cNvSpPr txBox="1"/>
          <p:nvPr>
            <p:ph idx="1" type="subTitle"/>
          </p:nvPr>
        </p:nvSpPr>
        <p:spPr>
          <a:xfrm>
            <a:off x="1971625" y="3166758"/>
            <a:ext cx="53613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GB"/>
              <a:t>Untuk memenuhi Tugas Akhir “Penerapan Extreme Gradient Boosting (XGBoost) dengan SMOTE untuk Deteksi Penipuan Kartu Kredit”</a:t>
            </a:r>
            <a:endParaRPr/>
          </a:p>
        </p:txBody>
      </p:sp>
      <p:sp>
        <p:nvSpPr>
          <p:cNvPr id="1042" name="Google Shape;1042;p81"/>
          <p:cNvSpPr txBox="1"/>
          <p:nvPr>
            <p:ph idx="1" type="subTitle"/>
          </p:nvPr>
        </p:nvSpPr>
        <p:spPr>
          <a:xfrm>
            <a:off x="2041900" y="2521483"/>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1118049 Nicholas Anthony Suhartono</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82"/>
          <p:cNvSpPr txBox="1"/>
          <p:nvPr>
            <p:ph type="title"/>
          </p:nvPr>
        </p:nvSpPr>
        <p:spPr>
          <a:xfrm>
            <a:off x="743950" y="499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Spesifikasi Perangkat</a:t>
            </a:r>
            <a:endParaRPr/>
          </a:p>
        </p:txBody>
      </p:sp>
      <p:sp>
        <p:nvSpPr>
          <p:cNvPr id="1048" name="Google Shape;1048;p82"/>
          <p:cNvSpPr txBox="1"/>
          <p:nvPr>
            <p:ph idx="1" type="body"/>
          </p:nvPr>
        </p:nvSpPr>
        <p:spPr>
          <a:xfrm>
            <a:off x="819150" y="1454300"/>
            <a:ext cx="3686100" cy="298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Perangkat Keras</a:t>
            </a:r>
            <a:endParaRPr sz="1600"/>
          </a:p>
          <a:p>
            <a:pPr indent="-330200" lvl="0" marL="457200" rtl="0" algn="l">
              <a:spcBef>
                <a:spcPts val="1200"/>
              </a:spcBef>
              <a:spcAft>
                <a:spcPts val="0"/>
              </a:spcAft>
              <a:buSzPts val="1600"/>
              <a:buAutoNum type="arabicPeriod"/>
            </a:pPr>
            <a:r>
              <a:rPr lang="en-GB" sz="1600">
                <a:highlight>
                  <a:srgbClr val="FFFFFF"/>
                </a:highlight>
                <a:latin typeface="Arial"/>
                <a:ea typeface="Arial"/>
                <a:cs typeface="Arial"/>
                <a:sym typeface="Arial"/>
              </a:rPr>
              <a:t>Processor Intel(R) Core(TM) i5-8250U CPU @ 1.60GHz</a:t>
            </a:r>
            <a:endParaRPr sz="1600">
              <a:highlight>
                <a:srgbClr val="FFFFFF"/>
              </a:highlight>
              <a:latin typeface="Arial"/>
              <a:ea typeface="Arial"/>
              <a:cs typeface="Arial"/>
              <a:sym typeface="Arial"/>
            </a:endParaRPr>
          </a:p>
          <a:p>
            <a:pPr indent="-330200" lvl="0" marL="457200" rtl="0" algn="l">
              <a:spcBef>
                <a:spcPts val="0"/>
              </a:spcBef>
              <a:spcAft>
                <a:spcPts val="0"/>
              </a:spcAft>
              <a:buSzPts val="1600"/>
              <a:buAutoNum type="arabicPeriod"/>
            </a:pPr>
            <a:r>
              <a:rPr lang="en-GB" sz="1600">
                <a:highlight>
                  <a:srgbClr val="FFFFFF"/>
                </a:highlight>
                <a:latin typeface="Arial"/>
                <a:ea typeface="Arial"/>
                <a:cs typeface="Arial"/>
                <a:sym typeface="Arial"/>
              </a:rPr>
              <a:t>Solid State Drive (SSD) kapasitas 250GB</a:t>
            </a:r>
            <a:endParaRPr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GB" sz="1600">
                <a:highlight>
                  <a:srgbClr val="FFFFFF"/>
                </a:highlight>
                <a:latin typeface="Arial"/>
                <a:ea typeface="Arial"/>
                <a:cs typeface="Arial"/>
                <a:sym typeface="Arial"/>
              </a:rPr>
              <a:t>Hard Disk (HDD) kapasitas 1TB</a:t>
            </a:r>
            <a:endParaRPr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GB" sz="1600">
                <a:highlight>
                  <a:srgbClr val="FFFFFF"/>
                </a:highlight>
                <a:latin typeface="Arial"/>
                <a:ea typeface="Arial"/>
                <a:cs typeface="Arial"/>
                <a:sym typeface="Arial"/>
              </a:rPr>
              <a:t>RAM dengan kapasitas 16GB</a:t>
            </a:r>
            <a:endParaRPr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GB" sz="1600">
                <a:highlight>
                  <a:srgbClr val="FFFFFF"/>
                </a:highlight>
                <a:latin typeface="Arial"/>
                <a:ea typeface="Arial"/>
                <a:cs typeface="Arial"/>
                <a:sym typeface="Arial"/>
              </a:rPr>
              <a:t>VGA NVIDIA GeForce MX130</a:t>
            </a:r>
            <a:endParaRPr sz="1600">
              <a:highlight>
                <a:srgbClr val="FFFFFF"/>
              </a:highlight>
              <a:latin typeface="Arial"/>
              <a:ea typeface="Arial"/>
              <a:cs typeface="Arial"/>
              <a:sym typeface="Arial"/>
            </a:endParaRPr>
          </a:p>
        </p:txBody>
      </p:sp>
      <p:sp>
        <p:nvSpPr>
          <p:cNvPr id="1049" name="Google Shape;1049;p82"/>
          <p:cNvSpPr txBox="1"/>
          <p:nvPr>
            <p:ph idx="2" type="body"/>
          </p:nvPr>
        </p:nvSpPr>
        <p:spPr>
          <a:xfrm>
            <a:off x="4572000" y="1454300"/>
            <a:ext cx="36861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Perangkat Lunak</a:t>
            </a:r>
            <a:endParaRPr sz="1600"/>
          </a:p>
          <a:p>
            <a:pPr indent="-330200" lvl="0" marL="457200" rtl="0" algn="l">
              <a:spcBef>
                <a:spcPts val="1200"/>
              </a:spcBef>
              <a:spcAft>
                <a:spcPts val="0"/>
              </a:spcAft>
              <a:buSzPts val="1600"/>
              <a:buAutoNum type="arabicPeriod"/>
            </a:pPr>
            <a:r>
              <a:rPr lang="en-GB" sz="1600">
                <a:highlight>
                  <a:srgbClr val="FFFFFF"/>
                </a:highlight>
                <a:latin typeface="Arial"/>
                <a:ea typeface="Arial"/>
                <a:cs typeface="Arial"/>
                <a:sym typeface="Arial"/>
              </a:rPr>
              <a:t>Sistem Operasi Pop! OS 20.04 LTS</a:t>
            </a:r>
            <a:endParaRPr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GB" sz="1600">
                <a:highlight>
                  <a:srgbClr val="FFFFFF"/>
                </a:highlight>
                <a:latin typeface="Arial"/>
                <a:ea typeface="Arial"/>
                <a:cs typeface="Arial"/>
                <a:sym typeface="Arial"/>
              </a:rPr>
              <a:t>IDE: Google Colaboratory Pro.</a:t>
            </a:r>
            <a:endParaRPr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GB" sz="1600">
                <a:highlight>
                  <a:srgbClr val="FFFFFF"/>
                </a:highlight>
                <a:latin typeface="Arial"/>
                <a:ea typeface="Arial"/>
                <a:cs typeface="Arial"/>
                <a:sym typeface="Arial"/>
              </a:rPr>
              <a:t>Python 3.7.13</a:t>
            </a:r>
            <a:endParaRPr sz="1600">
              <a:highlight>
                <a:srgbClr val="FFFFFF"/>
              </a:highlight>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83"/>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Daftar Class dan Method</a:t>
            </a:r>
            <a:endParaRPr/>
          </a:p>
        </p:txBody>
      </p:sp>
      <p:sp>
        <p:nvSpPr>
          <p:cNvPr id="1055" name="Google Shape;1055;p83"/>
          <p:cNvSpPr txBox="1"/>
          <p:nvPr>
            <p:ph idx="1" type="body"/>
          </p:nvPr>
        </p:nvSpPr>
        <p:spPr>
          <a:xfrm>
            <a:off x="819150" y="1433300"/>
            <a:ext cx="7505700" cy="27282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AutoNum type="arabicPeriod"/>
            </a:pPr>
            <a:r>
              <a:rPr b="1" lang="en-GB" sz="1500"/>
              <a:t>Class Preprocessing: </a:t>
            </a:r>
            <a:r>
              <a:rPr lang="en-GB" sz="1500"/>
              <a:t>init, print_duplicate, drop_duplicate, get_is_na, plot_corr, split_data</a:t>
            </a:r>
            <a:endParaRPr sz="1500"/>
          </a:p>
          <a:p>
            <a:pPr indent="-323850" lvl="0" marL="457200" rtl="0" algn="l">
              <a:spcBef>
                <a:spcPts val="0"/>
              </a:spcBef>
              <a:spcAft>
                <a:spcPts val="0"/>
              </a:spcAft>
              <a:buSzPts val="1500"/>
              <a:buAutoNum type="arabicPeriod"/>
            </a:pPr>
            <a:r>
              <a:rPr b="1" lang="en-GB" sz="1500"/>
              <a:t>Class Node : </a:t>
            </a:r>
            <a:r>
              <a:rPr lang="en-GB" sz="1500"/>
              <a:t>init,split_node, find_split, not_valid_split, is_leaf, similarity_score, predict, predict_single_val</a:t>
            </a:r>
            <a:endParaRPr sz="1500"/>
          </a:p>
          <a:p>
            <a:pPr indent="-323850" lvl="0" marL="457200" rtl="0" algn="l">
              <a:spcBef>
                <a:spcPts val="0"/>
              </a:spcBef>
              <a:spcAft>
                <a:spcPts val="0"/>
              </a:spcAft>
              <a:buSzPts val="1500"/>
              <a:buAutoNum type="arabicPeriod"/>
            </a:pPr>
            <a:r>
              <a:rPr b="1" lang="en-GB" sz="1500"/>
              <a:t>Class XGBtree</a:t>
            </a:r>
            <a:r>
              <a:rPr lang="en-GB" sz="1500"/>
              <a:t> : init, predict</a:t>
            </a:r>
            <a:endParaRPr sz="1500"/>
          </a:p>
          <a:p>
            <a:pPr indent="-323850" lvl="0" marL="457200" rtl="0" algn="l">
              <a:spcBef>
                <a:spcPts val="0"/>
              </a:spcBef>
              <a:spcAft>
                <a:spcPts val="0"/>
              </a:spcAft>
              <a:buSzPts val="1500"/>
              <a:buAutoNum type="arabicPeriod"/>
            </a:pPr>
            <a:r>
              <a:rPr b="1" lang="en-GB" sz="1500"/>
              <a:t>Class </a:t>
            </a:r>
            <a:r>
              <a:rPr b="1" lang="en-GB" sz="1500">
                <a:highlight>
                  <a:srgbClr val="FFFFFF"/>
                </a:highlight>
              </a:rPr>
              <a:t>XGBClassifierBase</a:t>
            </a:r>
            <a:r>
              <a:rPr b="1" lang="en-GB" sz="1500"/>
              <a:t>:</a:t>
            </a:r>
            <a:r>
              <a:rPr lang="en-GB" sz="1500"/>
              <a:t> init, fit, predict, sigmoid, grad, hess</a:t>
            </a:r>
            <a:endParaRPr sz="1500"/>
          </a:p>
          <a:p>
            <a:pPr indent="-323850" lvl="0" marL="457200" rtl="0" algn="l">
              <a:spcBef>
                <a:spcPts val="0"/>
              </a:spcBef>
              <a:spcAft>
                <a:spcPts val="0"/>
              </a:spcAft>
              <a:buSzPts val="1500"/>
              <a:buAutoNum type="arabicPeriod"/>
            </a:pPr>
            <a:r>
              <a:rPr b="1" lang="en-GB" sz="1500"/>
              <a:t>Class XGBClassifier: </a:t>
            </a:r>
            <a:r>
              <a:rPr lang="en-GB" sz="1500"/>
              <a:t>init, fit, predict</a:t>
            </a:r>
            <a:endParaRPr sz="1500"/>
          </a:p>
          <a:p>
            <a:pPr indent="-323850" lvl="0" marL="457200" rtl="0" algn="l">
              <a:spcBef>
                <a:spcPts val="0"/>
              </a:spcBef>
              <a:spcAft>
                <a:spcPts val="0"/>
              </a:spcAft>
              <a:buSzPts val="1500"/>
              <a:buAutoNum type="arabicPeriod"/>
            </a:pPr>
            <a:r>
              <a:rPr b="1" lang="en-GB" sz="1500"/>
              <a:t>Class GridSearch: </a:t>
            </a:r>
            <a:r>
              <a:rPr lang="en-GB" sz="1500"/>
              <a:t>get_hyper_comb</a:t>
            </a:r>
            <a:endParaRPr sz="1500"/>
          </a:p>
          <a:p>
            <a:pPr indent="-323850" lvl="0" marL="457200" rtl="0" algn="l">
              <a:spcBef>
                <a:spcPts val="0"/>
              </a:spcBef>
              <a:spcAft>
                <a:spcPts val="0"/>
              </a:spcAft>
              <a:buSzPts val="1500"/>
              <a:buAutoNum type="arabicPeriod"/>
            </a:pPr>
            <a:r>
              <a:rPr b="1" lang="en-GB" sz="1500"/>
              <a:t>Class CrossValidation:</a:t>
            </a:r>
            <a:r>
              <a:rPr lang="en-GB" sz="1500"/>
              <a:t> init, get_split_data_idx, save_to_csv, get_cross_val_score</a:t>
            </a:r>
            <a:endParaRPr sz="1500"/>
          </a:p>
          <a:p>
            <a:pPr indent="-323850" lvl="0" marL="457200" rtl="0" algn="l">
              <a:spcBef>
                <a:spcPts val="0"/>
              </a:spcBef>
              <a:spcAft>
                <a:spcPts val="0"/>
              </a:spcAft>
              <a:buSzPts val="1500"/>
              <a:buAutoNum type="arabicPeriod"/>
            </a:pPr>
            <a:r>
              <a:rPr b="1" lang="en-GB" sz="1500"/>
              <a:t>Class Evaluation: </a:t>
            </a:r>
            <a:r>
              <a:rPr lang="en-GB" sz="1500"/>
              <a:t>evaluate, get_accuracy, get_recall</a:t>
            </a:r>
            <a:r>
              <a:rPr b="1" lang="en-GB" sz="1500"/>
              <a:t>, </a:t>
            </a:r>
            <a:r>
              <a:rPr lang="en-GB" sz="1500"/>
              <a:t>get_f1_score, get_precision</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11700" y="3783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Penelitian Terkait</a:t>
            </a:r>
            <a:endParaRPr sz="2000"/>
          </a:p>
        </p:txBody>
      </p:sp>
      <p:graphicFrame>
        <p:nvGraphicFramePr>
          <p:cNvPr id="220" name="Google Shape;220;p30"/>
          <p:cNvGraphicFramePr/>
          <p:nvPr/>
        </p:nvGraphicFramePr>
        <p:xfrm>
          <a:off x="506095" y="995484"/>
          <a:ext cx="3000000" cy="3000000"/>
        </p:xfrm>
        <a:graphic>
          <a:graphicData uri="http://schemas.openxmlformats.org/drawingml/2006/table">
            <a:tbl>
              <a:tblPr bandRow="1" firstRow="1">
                <a:noFill/>
                <a:tableStyleId>{E60ECBF4-05EC-45AB-9CD6-C26C936C3A85}</a:tableStyleId>
              </a:tblPr>
              <a:tblGrid>
                <a:gridCol w="1297850"/>
                <a:gridCol w="1809100"/>
                <a:gridCol w="2468525"/>
                <a:gridCol w="2011300"/>
              </a:tblGrid>
              <a:tr h="202100">
                <a:tc>
                  <a:txBody>
                    <a:bodyPr/>
                    <a:lstStyle/>
                    <a:p>
                      <a:pPr indent="0" lvl="0" marL="0" marR="0" rtl="0" algn="ctr">
                        <a:spcBef>
                          <a:spcPts val="0"/>
                        </a:spcBef>
                        <a:spcAft>
                          <a:spcPts val="0"/>
                        </a:spcAft>
                        <a:buNone/>
                      </a:pPr>
                      <a:r>
                        <a:rPr lang="en-GB" sz="900" u="none" cap="none" strike="noStrike"/>
                        <a:t>Peneliti</a:t>
                      </a:r>
                      <a:endParaRPr sz="900" u="none" cap="none" strike="noStrike"/>
                    </a:p>
                  </a:txBody>
                  <a:tcPr marT="45725" marB="45725" marR="91450" marL="91450">
                    <a:solidFill>
                      <a:srgbClr val="274E13"/>
                    </a:solidFill>
                  </a:tcPr>
                </a:tc>
                <a:tc>
                  <a:txBody>
                    <a:bodyPr/>
                    <a:lstStyle/>
                    <a:p>
                      <a:pPr indent="0" lvl="0" marL="0" marR="0" rtl="0" algn="ctr">
                        <a:spcBef>
                          <a:spcPts val="0"/>
                        </a:spcBef>
                        <a:spcAft>
                          <a:spcPts val="0"/>
                        </a:spcAft>
                        <a:buNone/>
                      </a:pPr>
                      <a:r>
                        <a:rPr lang="en-GB" sz="900" u="none" cap="none" strike="noStrike"/>
                        <a:t>Tujuan</a:t>
                      </a:r>
                      <a:endParaRPr sz="900" u="none" cap="none" strike="noStrike"/>
                    </a:p>
                  </a:txBody>
                  <a:tcPr marT="45725" marB="45725" marR="91450" marL="91450">
                    <a:solidFill>
                      <a:srgbClr val="274E13"/>
                    </a:solidFill>
                  </a:tcPr>
                </a:tc>
                <a:tc>
                  <a:txBody>
                    <a:bodyPr/>
                    <a:lstStyle/>
                    <a:p>
                      <a:pPr indent="0" lvl="0" marL="0" marR="0" rtl="0" algn="ctr">
                        <a:spcBef>
                          <a:spcPts val="0"/>
                        </a:spcBef>
                        <a:spcAft>
                          <a:spcPts val="0"/>
                        </a:spcAft>
                        <a:buNone/>
                      </a:pPr>
                      <a:r>
                        <a:rPr lang="en-GB" sz="900" u="none" cap="none" strike="noStrike"/>
                        <a:t>Metode</a:t>
                      </a:r>
                      <a:endParaRPr sz="900" u="none" cap="none" strike="noStrike"/>
                    </a:p>
                  </a:txBody>
                  <a:tcPr marT="45725" marB="45725" marR="91450" marL="91450">
                    <a:solidFill>
                      <a:srgbClr val="274E13"/>
                    </a:solidFill>
                  </a:tcPr>
                </a:tc>
                <a:tc>
                  <a:txBody>
                    <a:bodyPr/>
                    <a:lstStyle/>
                    <a:p>
                      <a:pPr indent="0" lvl="0" marL="0" marR="0" rtl="0" algn="ctr">
                        <a:spcBef>
                          <a:spcPts val="0"/>
                        </a:spcBef>
                        <a:spcAft>
                          <a:spcPts val="0"/>
                        </a:spcAft>
                        <a:buNone/>
                      </a:pPr>
                      <a:r>
                        <a:rPr lang="en-GB" sz="900" u="none" cap="none" strike="noStrike"/>
                        <a:t>Hasil </a:t>
                      </a:r>
                      <a:endParaRPr sz="900" u="none" cap="none" strike="noStrike"/>
                    </a:p>
                  </a:txBody>
                  <a:tcPr marT="45725" marB="45725" marR="91450" marL="91450">
                    <a:solidFill>
                      <a:srgbClr val="274E13"/>
                    </a:solidFill>
                  </a:tcPr>
                </a:tc>
              </a:tr>
              <a:tr h="581025">
                <a:tc>
                  <a:txBody>
                    <a:bodyPr/>
                    <a:lstStyle/>
                    <a:p>
                      <a:pPr indent="0" lvl="0" marL="0" marR="0" rtl="0" algn="ctr">
                        <a:spcBef>
                          <a:spcPts val="0"/>
                        </a:spcBef>
                        <a:spcAft>
                          <a:spcPts val="0"/>
                        </a:spcAft>
                        <a:buNone/>
                      </a:pPr>
                      <a:r>
                        <a:rPr lang="en-GB" sz="900"/>
                        <a:t>S. P. Maniraj</a:t>
                      </a:r>
                      <a:r>
                        <a:rPr lang="en-GB" sz="900" u="none" cap="none" strike="noStrike"/>
                        <a:t> </a:t>
                      </a:r>
                      <a:r>
                        <a:rPr lang="en-GB" sz="900" u="none" cap="none" strike="noStrike">
                          <a:solidFill>
                            <a:srgbClr val="4A31CF"/>
                          </a:solidFill>
                        </a:rPr>
                        <a:t>[</a:t>
                      </a:r>
                      <a:r>
                        <a:rPr lang="en-GB" sz="900">
                          <a:solidFill>
                            <a:srgbClr val="4A31CF"/>
                          </a:solidFill>
                        </a:rPr>
                        <a:t>5</a:t>
                      </a:r>
                      <a:r>
                        <a:rPr lang="en-GB" sz="900" u="none" cap="none" strike="noStrike">
                          <a:solidFill>
                            <a:srgbClr val="4A31CF"/>
                          </a:solidFill>
                        </a:rPr>
                        <a:t>]</a:t>
                      </a:r>
                      <a:endParaRPr sz="900" u="none" cap="none" strike="noStrike">
                        <a:solidFill>
                          <a:srgbClr val="4A31CF"/>
                        </a:solidFill>
                      </a:endParaRPr>
                    </a:p>
                  </a:txBody>
                  <a:tcPr marT="45725" marB="45725" marR="91450" marL="91450" anchor="ctr"/>
                </a:tc>
                <a:tc>
                  <a:txBody>
                    <a:bodyPr/>
                    <a:lstStyle/>
                    <a:p>
                      <a:pPr indent="0" lvl="0" marL="0" marR="0" rtl="0" algn="ctr">
                        <a:spcBef>
                          <a:spcPts val="0"/>
                        </a:spcBef>
                        <a:spcAft>
                          <a:spcPts val="0"/>
                        </a:spcAft>
                        <a:buNone/>
                      </a:pPr>
                      <a:r>
                        <a:rPr lang="en-GB" sz="900"/>
                        <a:t>Mendeteksi anomali atau </a:t>
                      </a:r>
                      <a:r>
                        <a:rPr i="1" lang="en-GB" sz="900"/>
                        <a:t>outlier</a:t>
                      </a:r>
                      <a:endParaRPr i="1" sz="900" u="none" cap="none" strike="noStrike"/>
                    </a:p>
                  </a:txBody>
                  <a:tcPr marT="45725" marB="45725" marR="91450" marL="91450" anchor="ctr"/>
                </a:tc>
                <a:tc>
                  <a:txBody>
                    <a:bodyPr/>
                    <a:lstStyle/>
                    <a:p>
                      <a:pPr indent="0" lvl="0" marL="0" marR="0" rtl="0" algn="ctr">
                        <a:spcBef>
                          <a:spcPts val="0"/>
                        </a:spcBef>
                        <a:spcAft>
                          <a:spcPts val="0"/>
                        </a:spcAft>
                        <a:buNone/>
                      </a:pPr>
                      <a:r>
                        <a:rPr lang="en-GB" sz="900"/>
                        <a:t>Local Outlier Factor dan Isolation Forest</a:t>
                      </a:r>
                      <a:endParaRPr sz="900"/>
                    </a:p>
                  </a:txBody>
                  <a:tcPr marT="45725" marB="45725" marR="91450" marL="91450" anchor="ctr"/>
                </a:tc>
                <a:tc>
                  <a:txBody>
                    <a:bodyPr/>
                    <a:lstStyle/>
                    <a:p>
                      <a:pPr indent="0" lvl="0" marL="0" marR="0" rtl="0" algn="ctr">
                        <a:spcBef>
                          <a:spcPts val="0"/>
                        </a:spcBef>
                        <a:spcAft>
                          <a:spcPts val="0"/>
                        </a:spcAft>
                        <a:buNone/>
                      </a:pPr>
                      <a:r>
                        <a:rPr lang="en-GB" sz="900"/>
                        <a:t>Isolation Forest</a:t>
                      </a:r>
                      <a:endParaRPr sz="900"/>
                    </a:p>
                    <a:p>
                      <a:pPr indent="0" lvl="0" marL="0" marR="0" rtl="0" algn="ctr">
                        <a:spcBef>
                          <a:spcPts val="0"/>
                        </a:spcBef>
                        <a:spcAft>
                          <a:spcPts val="0"/>
                        </a:spcAft>
                        <a:buNone/>
                      </a:pPr>
                      <a:r>
                        <a:rPr lang="en-GB" sz="900"/>
                        <a:t>Precision: 33%</a:t>
                      </a:r>
                      <a:br>
                        <a:rPr lang="en-GB" sz="900"/>
                      </a:br>
                      <a:r>
                        <a:rPr lang="en-GB" sz="900"/>
                        <a:t>Recall: 33%</a:t>
                      </a:r>
                      <a:br>
                        <a:rPr lang="en-GB" sz="900"/>
                      </a:br>
                      <a:r>
                        <a:rPr lang="en-GB" sz="900"/>
                        <a:t>F1-score: 33%</a:t>
                      </a:r>
                      <a:endParaRPr sz="900"/>
                    </a:p>
                  </a:txBody>
                  <a:tcPr marT="45725" marB="45725" marR="91450" marL="91450" anchor="ctr"/>
                </a:tc>
              </a:tr>
              <a:tr h="484275">
                <a:tc>
                  <a:txBody>
                    <a:bodyPr/>
                    <a:lstStyle/>
                    <a:p>
                      <a:pPr indent="0" lvl="0" marL="0" marR="0" rtl="0" algn="ctr">
                        <a:spcBef>
                          <a:spcPts val="0"/>
                        </a:spcBef>
                        <a:spcAft>
                          <a:spcPts val="0"/>
                        </a:spcAft>
                        <a:buNone/>
                      </a:pPr>
                      <a:r>
                        <a:rPr lang="en-GB" sz="900"/>
                        <a:t>I. Kaur </a:t>
                      </a:r>
                      <a:r>
                        <a:rPr lang="en-GB" sz="900" u="none" cap="none" strike="noStrike"/>
                        <a:t> </a:t>
                      </a:r>
                      <a:r>
                        <a:rPr lang="en-GB" sz="900" u="none" cap="none" strike="noStrike">
                          <a:solidFill>
                            <a:srgbClr val="4A31CF"/>
                          </a:solidFill>
                        </a:rPr>
                        <a:t>[</a:t>
                      </a:r>
                      <a:r>
                        <a:rPr lang="en-GB" sz="900">
                          <a:solidFill>
                            <a:srgbClr val="4A31CF"/>
                          </a:solidFill>
                        </a:rPr>
                        <a:t>6</a:t>
                      </a:r>
                      <a:r>
                        <a:rPr lang="en-GB" sz="900" u="none" cap="none" strike="noStrike">
                          <a:solidFill>
                            <a:srgbClr val="4A31CF"/>
                          </a:solidFill>
                        </a:rPr>
                        <a:t>]</a:t>
                      </a:r>
                      <a:endParaRPr sz="900" u="none" cap="none" strike="noStrike">
                        <a:solidFill>
                          <a:srgbClr val="4A31CF"/>
                        </a:solidFill>
                      </a:endParaRPr>
                    </a:p>
                  </a:txBody>
                  <a:tcPr marT="45725" marB="45725" marR="91450" marL="91450" anchor="ctr"/>
                </a:tc>
                <a:tc>
                  <a:txBody>
                    <a:bodyPr/>
                    <a:lstStyle/>
                    <a:p>
                      <a:pPr indent="0" lvl="0" marL="0" marR="0" rtl="0" algn="ctr">
                        <a:spcBef>
                          <a:spcPts val="0"/>
                        </a:spcBef>
                        <a:spcAft>
                          <a:spcPts val="0"/>
                        </a:spcAft>
                        <a:buNone/>
                      </a:pPr>
                      <a:r>
                        <a:rPr lang="en-GB" sz="900"/>
                        <a:t>Mendeteksi penipuan transaksi kartu kredit</a:t>
                      </a:r>
                      <a:endParaRPr sz="900" u="none" cap="none" strike="noStrike"/>
                    </a:p>
                  </a:txBody>
                  <a:tcPr marT="45725" marB="45725" marR="91450" marL="91450" anchor="ctr"/>
                </a:tc>
                <a:tc>
                  <a:txBody>
                    <a:bodyPr/>
                    <a:lstStyle/>
                    <a:p>
                      <a:pPr indent="0" lvl="0" marL="0" marR="0" rtl="0" algn="ctr">
                        <a:spcBef>
                          <a:spcPts val="0"/>
                        </a:spcBef>
                        <a:spcAft>
                          <a:spcPts val="0"/>
                        </a:spcAft>
                        <a:buNone/>
                      </a:pPr>
                      <a:r>
                        <a:rPr lang="en-GB" sz="900"/>
                        <a:t>Hybrid Classification dengan K-Nearest Neighbors (KNN) dan Naive Bayes</a:t>
                      </a:r>
                      <a:endParaRPr sz="900"/>
                    </a:p>
                  </a:txBody>
                  <a:tcPr marT="45725" marB="45725" marR="91450" marL="91450" anchor="ctr"/>
                </a:tc>
                <a:tc>
                  <a:txBody>
                    <a:bodyPr/>
                    <a:lstStyle/>
                    <a:p>
                      <a:pPr indent="0" lvl="0" marL="0" marR="0" rtl="0" algn="ctr">
                        <a:spcBef>
                          <a:spcPts val="0"/>
                        </a:spcBef>
                        <a:spcAft>
                          <a:spcPts val="0"/>
                        </a:spcAft>
                        <a:buNone/>
                      </a:pPr>
                      <a:r>
                        <a:rPr lang="en-GB" sz="900"/>
                        <a:t>Recall : 35%</a:t>
                      </a:r>
                      <a:br>
                        <a:rPr lang="en-GB" sz="900"/>
                      </a:br>
                      <a:r>
                        <a:rPr lang="en-GB" sz="900"/>
                        <a:t>Akurasi : 100%</a:t>
                      </a:r>
                      <a:br>
                        <a:rPr lang="en-GB" sz="900"/>
                      </a:br>
                      <a:r>
                        <a:rPr lang="en-GB" sz="900"/>
                        <a:t>Precision : 100%</a:t>
                      </a:r>
                      <a:endParaRPr sz="900"/>
                    </a:p>
                  </a:txBody>
                  <a:tcPr marT="45725" marB="45725" marR="91450" marL="91450" anchor="ctr"/>
                </a:tc>
              </a:tr>
              <a:tr h="833650">
                <a:tc>
                  <a:txBody>
                    <a:bodyPr/>
                    <a:lstStyle/>
                    <a:p>
                      <a:pPr indent="0" lvl="0" marL="0" marR="0" rtl="0" algn="ctr">
                        <a:spcBef>
                          <a:spcPts val="0"/>
                        </a:spcBef>
                        <a:spcAft>
                          <a:spcPts val="0"/>
                        </a:spcAft>
                        <a:buNone/>
                      </a:pPr>
                      <a:r>
                        <a:rPr lang="en-GB" sz="900"/>
                        <a:t>A. A. Taha</a:t>
                      </a:r>
                      <a:r>
                        <a:rPr lang="en-GB" sz="900" u="none" cap="none" strike="noStrike"/>
                        <a:t> </a:t>
                      </a:r>
                      <a:r>
                        <a:rPr lang="en-GB" sz="900" u="none" cap="none" strike="noStrike">
                          <a:solidFill>
                            <a:srgbClr val="4A31CF"/>
                          </a:solidFill>
                        </a:rPr>
                        <a:t>[</a:t>
                      </a:r>
                      <a:r>
                        <a:rPr lang="en-GB" sz="900">
                          <a:solidFill>
                            <a:srgbClr val="4A31CF"/>
                          </a:solidFill>
                        </a:rPr>
                        <a:t>7</a:t>
                      </a:r>
                      <a:r>
                        <a:rPr lang="en-GB" sz="900" u="none" cap="none" strike="noStrike">
                          <a:solidFill>
                            <a:srgbClr val="4A31CF"/>
                          </a:solidFill>
                        </a:rPr>
                        <a:t>]</a:t>
                      </a:r>
                      <a:endParaRPr sz="900" u="none" cap="none" strike="noStrike">
                        <a:solidFill>
                          <a:srgbClr val="4A31CF"/>
                        </a:solidFill>
                      </a:endParaRPr>
                    </a:p>
                  </a:txBody>
                  <a:tcPr marT="45725" marB="45725" marR="91450" marL="91450" anchor="ctr"/>
                </a:tc>
                <a:tc>
                  <a:txBody>
                    <a:bodyPr/>
                    <a:lstStyle/>
                    <a:p>
                      <a:pPr indent="0" lvl="0" marL="0" marR="0" rtl="0" algn="ctr">
                        <a:spcBef>
                          <a:spcPts val="0"/>
                        </a:spcBef>
                        <a:spcAft>
                          <a:spcPts val="0"/>
                        </a:spcAft>
                        <a:buNone/>
                      </a:pPr>
                      <a:r>
                        <a:rPr lang="en-GB" sz="900"/>
                        <a:t>Mendeteksi penipuan transaksi kartu kredit</a:t>
                      </a:r>
                      <a:endParaRPr sz="900" u="none" cap="none" strike="noStrike"/>
                    </a:p>
                  </a:txBody>
                  <a:tcPr marT="45725" marB="45725" marR="91450" marL="91450" anchor="ctr"/>
                </a:tc>
                <a:tc>
                  <a:txBody>
                    <a:bodyPr/>
                    <a:lstStyle/>
                    <a:p>
                      <a:pPr indent="0" lvl="0" marL="0" marR="0" rtl="0" algn="ctr">
                        <a:spcBef>
                          <a:spcPts val="0"/>
                        </a:spcBef>
                        <a:spcAft>
                          <a:spcPts val="0"/>
                        </a:spcAft>
                        <a:buNone/>
                      </a:pPr>
                      <a:r>
                        <a:rPr lang="en-GB" sz="900"/>
                        <a:t>Light Gradient Boosting  Machine (LightGBM), Bayesian-based hyperparameter optimization</a:t>
                      </a:r>
                      <a:endParaRPr sz="900"/>
                    </a:p>
                  </a:txBody>
                  <a:tcPr marT="45725" marB="45725" marR="91450" marL="91450" anchor="ctr"/>
                </a:tc>
                <a:tc>
                  <a:txBody>
                    <a:bodyPr/>
                    <a:lstStyle/>
                    <a:p>
                      <a:pPr indent="0" lvl="0" marL="0" marR="0" rtl="0" algn="ctr">
                        <a:spcBef>
                          <a:spcPts val="0"/>
                        </a:spcBef>
                        <a:spcAft>
                          <a:spcPts val="0"/>
                        </a:spcAft>
                        <a:buNone/>
                      </a:pPr>
                      <a:r>
                        <a:rPr lang="en-GB" sz="900"/>
                        <a:t>Dataset 1 : Akurasi 98.40%, recall 40.59%, precision 97.34%, f1-score 56.95%</a:t>
                      </a:r>
                      <a:br>
                        <a:rPr lang="en-GB" sz="900"/>
                      </a:br>
                      <a:r>
                        <a:rPr lang="en-GB" sz="900"/>
                        <a:t>Dataset 2 : Akurasi 98.35%, recall 28.33%, precision 91.72%, f1-score 43.27%</a:t>
                      </a:r>
                      <a:endParaRPr sz="900" u="none" cap="none" strike="noStrike">
                        <a:solidFill>
                          <a:srgbClr val="000000"/>
                        </a:solidFill>
                      </a:endParaRPr>
                    </a:p>
                  </a:txBody>
                  <a:tcPr marT="45725" marB="45725" marR="91450" marL="91450" anchor="ctr"/>
                </a:tc>
              </a:tr>
              <a:tr h="959950">
                <a:tc>
                  <a:txBody>
                    <a:bodyPr/>
                    <a:lstStyle/>
                    <a:p>
                      <a:pPr indent="0" lvl="0" marL="0" marR="0" rtl="0" algn="ctr">
                        <a:spcBef>
                          <a:spcPts val="0"/>
                        </a:spcBef>
                        <a:spcAft>
                          <a:spcPts val="0"/>
                        </a:spcAft>
                        <a:buNone/>
                      </a:pPr>
                      <a:r>
                        <a:rPr lang="en-GB" sz="900"/>
                        <a:t>S. Makki</a:t>
                      </a:r>
                      <a:r>
                        <a:rPr lang="en-GB" sz="900" u="none" cap="none" strike="noStrike"/>
                        <a:t>. </a:t>
                      </a:r>
                      <a:r>
                        <a:rPr lang="en-GB" sz="900" u="none" cap="none" strike="noStrike">
                          <a:solidFill>
                            <a:srgbClr val="4A31CF"/>
                          </a:solidFill>
                        </a:rPr>
                        <a:t>[</a:t>
                      </a:r>
                      <a:r>
                        <a:rPr lang="en-GB" sz="900">
                          <a:solidFill>
                            <a:srgbClr val="4A31CF"/>
                          </a:solidFill>
                        </a:rPr>
                        <a:t>8</a:t>
                      </a:r>
                      <a:r>
                        <a:rPr lang="en-GB" sz="900" u="none" cap="none" strike="noStrike">
                          <a:solidFill>
                            <a:srgbClr val="4A31CF"/>
                          </a:solidFill>
                        </a:rPr>
                        <a:t>]</a:t>
                      </a:r>
                      <a:endParaRPr sz="900" u="none" cap="none" strike="noStrike">
                        <a:solidFill>
                          <a:srgbClr val="4A31CF"/>
                        </a:solidFill>
                      </a:endParaRPr>
                    </a:p>
                  </a:txBody>
                  <a:tcPr marT="45725" marB="45725" marR="91450" marL="91450" anchor="ctr"/>
                </a:tc>
                <a:tc>
                  <a:txBody>
                    <a:bodyPr/>
                    <a:lstStyle/>
                    <a:p>
                      <a:pPr indent="0" lvl="0" marL="0" rtl="0" algn="ctr">
                        <a:spcBef>
                          <a:spcPts val="0"/>
                        </a:spcBef>
                        <a:spcAft>
                          <a:spcPts val="0"/>
                        </a:spcAft>
                        <a:buNone/>
                      </a:pPr>
                      <a:r>
                        <a:rPr lang="en-GB" sz="900"/>
                        <a:t>Mendeteksi penipuan transaksi kartu kredit menggunakan metode klasifikasi </a:t>
                      </a:r>
                      <a:r>
                        <a:rPr i="1" lang="en-GB" sz="900"/>
                        <a:t>imbalance</a:t>
                      </a:r>
                      <a:endParaRPr b="1" sz="900"/>
                    </a:p>
                  </a:txBody>
                  <a:tcPr marT="45725" marB="45725" marR="91450" marL="91450" anchor="ctr"/>
                </a:tc>
                <a:tc>
                  <a:txBody>
                    <a:bodyPr/>
                    <a:lstStyle/>
                    <a:p>
                      <a:pPr indent="0" lvl="0" marL="0" marR="0" rtl="0" algn="ctr">
                        <a:spcBef>
                          <a:spcPts val="0"/>
                        </a:spcBef>
                        <a:spcAft>
                          <a:spcPts val="0"/>
                        </a:spcAft>
                        <a:buNone/>
                      </a:pPr>
                      <a:r>
                        <a:rPr lang="en-GB" sz="900"/>
                        <a:t> C5.0, SVM, ANN, Naive Bayes (NB), Bayesian Belief Network (BBN), Logistic Regression (LR), KNN, dan Artificial Immune System (AIS),  Random Oversampling,One-Class Classification SVM, Auto Associative Neural Network (AANN), Cost-sensitive models (CS)</a:t>
                      </a:r>
                      <a:endParaRPr sz="900"/>
                    </a:p>
                  </a:txBody>
                  <a:tcPr marT="45725" marB="45725" marR="91450" marL="91450" anchor="ctr"/>
                </a:tc>
                <a:tc>
                  <a:txBody>
                    <a:bodyPr/>
                    <a:lstStyle/>
                    <a:p>
                      <a:pPr indent="0" lvl="0" marL="0" marR="0" rtl="0" algn="ctr">
                        <a:spcBef>
                          <a:spcPts val="0"/>
                        </a:spcBef>
                        <a:spcAft>
                          <a:spcPts val="0"/>
                        </a:spcAft>
                        <a:buNone/>
                      </a:pPr>
                      <a:r>
                        <a:rPr lang="en-GB" sz="900"/>
                        <a:t>Akuras</a:t>
                      </a:r>
                      <a:r>
                        <a:rPr lang="en-GB" sz="900"/>
                        <a:t>i: </a:t>
                      </a:r>
                      <a:r>
                        <a:rPr lang="en-GB" sz="900"/>
                        <a:t>96% (</a:t>
                      </a:r>
                      <a:r>
                        <a:rPr lang="en-GB" sz="900"/>
                        <a:t>C5.0, ANN, SVM)</a:t>
                      </a:r>
                      <a:endParaRPr sz="900"/>
                    </a:p>
                    <a:p>
                      <a:pPr indent="0" lvl="0" marL="0" marR="0" rtl="0" algn="ctr">
                        <a:spcBef>
                          <a:spcPts val="0"/>
                        </a:spcBef>
                        <a:spcAft>
                          <a:spcPts val="0"/>
                        </a:spcAft>
                        <a:buNone/>
                      </a:pPr>
                      <a:r>
                        <a:rPr lang="en-GB" sz="900"/>
                        <a:t>Recall tertinggi: 66% (</a:t>
                      </a:r>
                      <a:r>
                        <a:rPr lang="en-GB" sz="900"/>
                        <a:t>RO C5.0)</a:t>
                      </a:r>
                      <a:endParaRPr sz="900"/>
                    </a:p>
                    <a:p>
                      <a:pPr indent="0" lvl="0" marL="0" marR="0" rtl="0" algn="ctr">
                        <a:spcBef>
                          <a:spcPts val="0"/>
                        </a:spcBef>
                        <a:spcAft>
                          <a:spcPts val="0"/>
                        </a:spcAft>
                        <a:buNone/>
                      </a:pPr>
                      <a:r>
                        <a:rPr lang="en-GB" sz="900"/>
                        <a:t>AUPRC tertinggi: 63% (</a:t>
                      </a:r>
                      <a:r>
                        <a:rPr lang="en-GB" sz="900"/>
                        <a:t>SVM)</a:t>
                      </a:r>
                      <a:endParaRPr sz="900"/>
                    </a:p>
                    <a:p>
                      <a:pPr indent="0" lvl="0" marL="0" marR="0" rtl="0" algn="ctr">
                        <a:spcBef>
                          <a:spcPts val="0"/>
                        </a:spcBef>
                        <a:spcAft>
                          <a:spcPts val="0"/>
                        </a:spcAft>
                        <a:buNone/>
                      </a:pPr>
                      <a:r>
                        <a:t/>
                      </a:r>
                      <a:endParaRPr sz="900"/>
                    </a:p>
                  </a:txBody>
                  <a:tcPr marT="45725" marB="45725" marR="91450" marL="91450" anchor="ctr"/>
                </a:tc>
              </a:tr>
              <a:tr h="581025">
                <a:tc>
                  <a:txBody>
                    <a:bodyPr/>
                    <a:lstStyle/>
                    <a:p>
                      <a:pPr indent="0" lvl="0" marL="0" marR="0" rtl="0" algn="ctr">
                        <a:spcBef>
                          <a:spcPts val="0"/>
                        </a:spcBef>
                        <a:spcAft>
                          <a:spcPts val="0"/>
                        </a:spcAft>
                        <a:buNone/>
                      </a:pPr>
                      <a:r>
                        <a:rPr lang="en-GB" sz="900"/>
                        <a:t>S. Marabad </a:t>
                      </a:r>
                      <a:r>
                        <a:rPr lang="en-GB" sz="900">
                          <a:solidFill>
                            <a:srgbClr val="4A31CF"/>
                          </a:solidFill>
                        </a:rPr>
                        <a:t>[9]</a:t>
                      </a:r>
                      <a:endParaRPr sz="900" u="none" cap="none" strike="noStrike"/>
                    </a:p>
                  </a:txBody>
                  <a:tcPr marT="45725" marB="45725" marR="91450" marL="91450" anchor="ctr"/>
                </a:tc>
                <a:tc>
                  <a:txBody>
                    <a:bodyPr/>
                    <a:lstStyle/>
                    <a:p>
                      <a:pPr indent="0" lvl="0" marL="0" marR="0" rtl="0" algn="ctr">
                        <a:spcBef>
                          <a:spcPts val="0"/>
                        </a:spcBef>
                        <a:spcAft>
                          <a:spcPts val="0"/>
                        </a:spcAft>
                        <a:buNone/>
                      </a:pPr>
                      <a:r>
                        <a:rPr lang="en-GB" sz="900"/>
                        <a:t>Mendeteksi penipuan transaksi kartu kredit</a:t>
                      </a:r>
                      <a:endParaRPr sz="900" u="none" cap="none" strike="noStrike"/>
                    </a:p>
                  </a:txBody>
                  <a:tcPr marT="45725" marB="45725" marR="91450" marL="91450" anchor="ctr"/>
                </a:tc>
                <a:tc>
                  <a:txBody>
                    <a:bodyPr/>
                    <a:lstStyle/>
                    <a:p>
                      <a:pPr indent="0" lvl="0" marL="0" marR="0" rtl="0" algn="ctr">
                        <a:spcBef>
                          <a:spcPts val="0"/>
                        </a:spcBef>
                        <a:spcAft>
                          <a:spcPts val="0"/>
                        </a:spcAft>
                        <a:buNone/>
                      </a:pPr>
                      <a:r>
                        <a:rPr lang="en-GB" sz="900"/>
                        <a:t>KNN, Decision Tree, Logistic Regression, Random Forest, XGBoost, SMOTE </a:t>
                      </a:r>
                      <a:endParaRPr sz="900" cap="none" strike="noStrike"/>
                    </a:p>
                  </a:txBody>
                  <a:tcPr marT="45725" marB="45725" marR="91450" marL="91450" anchor="ctr"/>
                </a:tc>
                <a:tc>
                  <a:txBody>
                    <a:bodyPr/>
                    <a:lstStyle/>
                    <a:p>
                      <a:pPr indent="0" lvl="0" marL="0" marR="0" rtl="0" algn="ctr">
                        <a:spcBef>
                          <a:spcPts val="0"/>
                        </a:spcBef>
                        <a:spcAft>
                          <a:spcPts val="0"/>
                        </a:spcAft>
                        <a:buNone/>
                      </a:pPr>
                      <a:r>
                        <a:rPr lang="en-GB" sz="900"/>
                        <a:t>Akurasi 99% </a:t>
                      </a:r>
                      <a:endParaRPr sz="900"/>
                    </a:p>
                    <a:p>
                      <a:pPr indent="0" lvl="0" marL="0" marR="0" rtl="0" algn="ctr">
                        <a:spcBef>
                          <a:spcPts val="0"/>
                        </a:spcBef>
                        <a:spcAft>
                          <a:spcPts val="0"/>
                        </a:spcAft>
                        <a:buNone/>
                      </a:pPr>
                      <a:r>
                        <a:rPr lang="en-GB" sz="900"/>
                        <a:t>Precision : 90% (Random Forest)</a:t>
                      </a:r>
                      <a:br>
                        <a:rPr lang="en-GB" sz="900"/>
                      </a:br>
                      <a:r>
                        <a:rPr lang="en-GB" sz="900"/>
                        <a:t>Recall 79% (XGBoost)</a:t>
                      </a:r>
                      <a:endParaRPr sz="900"/>
                    </a:p>
                    <a:p>
                      <a:pPr indent="0" lvl="0" marL="0" marR="0" rtl="0" algn="ctr">
                        <a:spcBef>
                          <a:spcPts val="0"/>
                        </a:spcBef>
                        <a:spcAft>
                          <a:spcPts val="0"/>
                        </a:spcAft>
                        <a:buNone/>
                      </a:pPr>
                      <a:r>
                        <a:rPr lang="en-GB" sz="900"/>
                        <a:t>F1-score : 84% (XGBoost)</a:t>
                      </a:r>
                      <a:endParaRPr sz="900"/>
                    </a:p>
                  </a:txBody>
                  <a:tcPr marT="45725" marB="45725" marR="91450" marL="91450" anchor="ct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84"/>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Implementasi Dataset</a:t>
            </a:r>
            <a:endParaRPr/>
          </a:p>
        </p:txBody>
      </p:sp>
      <p:sp>
        <p:nvSpPr>
          <p:cNvPr id="1061" name="Google Shape;1061;p84"/>
          <p:cNvSpPr txBox="1"/>
          <p:nvPr>
            <p:ph idx="1" type="body"/>
          </p:nvPr>
        </p:nvSpPr>
        <p:spPr>
          <a:xfrm>
            <a:off x="713075" y="1207650"/>
            <a:ext cx="4114500" cy="32940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SzPts val="1500"/>
              <a:buChar char="●"/>
            </a:pPr>
            <a:r>
              <a:rPr lang="en-GB" sz="1500"/>
              <a:t>Dataset pemegang kartu kredit Eropa pada bulan September 2013 selama 2 hari</a:t>
            </a:r>
            <a:endParaRPr sz="1500"/>
          </a:p>
          <a:p>
            <a:pPr indent="-323850" lvl="0" marL="457200" rtl="0" algn="l">
              <a:lnSpc>
                <a:spcPct val="105000"/>
              </a:lnSpc>
              <a:spcBef>
                <a:spcPts val="0"/>
              </a:spcBef>
              <a:spcAft>
                <a:spcPts val="0"/>
              </a:spcAft>
              <a:buSzPts val="1500"/>
              <a:buChar char="●"/>
            </a:pPr>
            <a:r>
              <a:rPr lang="en-GB" sz="1500"/>
              <a:t>Berjumlah 47773: 47300 kelas 0 (non-fraud), 473 kelas 1 (fraud)</a:t>
            </a:r>
            <a:endParaRPr sz="1500"/>
          </a:p>
          <a:p>
            <a:pPr indent="-323850" lvl="0" marL="457200" rtl="0" algn="l">
              <a:lnSpc>
                <a:spcPct val="105000"/>
              </a:lnSpc>
              <a:spcBef>
                <a:spcPts val="0"/>
              </a:spcBef>
              <a:spcAft>
                <a:spcPts val="0"/>
              </a:spcAft>
              <a:buSzPts val="1500"/>
              <a:buChar char="●"/>
            </a:pPr>
            <a:r>
              <a:rPr lang="en-GB" sz="1500"/>
              <a:t>Time : waktu yang berlalu sejak transaksi pertama dalam detik</a:t>
            </a:r>
            <a:endParaRPr sz="1500"/>
          </a:p>
          <a:p>
            <a:pPr indent="-323850" lvl="0" marL="457200" rtl="0" algn="l">
              <a:lnSpc>
                <a:spcPct val="105000"/>
              </a:lnSpc>
              <a:spcBef>
                <a:spcPts val="0"/>
              </a:spcBef>
              <a:spcAft>
                <a:spcPts val="0"/>
              </a:spcAft>
              <a:buSzPts val="1500"/>
              <a:buChar char="●"/>
            </a:pPr>
            <a:r>
              <a:rPr lang="en-GB" sz="1500"/>
              <a:t>V1-V28: Fitur hasil transformasi PCA dan nama fitur disamarkan untuk melindungi data-data yang sensitif dan privasi</a:t>
            </a:r>
            <a:endParaRPr sz="1500"/>
          </a:p>
          <a:p>
            <a:pPr indent="-323850" lvl="0" marL="457200" rtl="0" algn="l">
              <a:lnSpc>
                <a:spcPct val="105000"/>
              </a:lnSpc>
              <a:spcBef>
                <a:spcPts val="0"/>
              </a:spcBef>
              <a:spcAft>
                <a:spcPts val="0"/>
              </a:spcAft>
              <a:buSzPts val="1500"/>
              <a:buChar char="●"/>
            </a:pPr>
            <a:r>
              <a:rPr lang="en-GB" sz="1500"/>
              <a:t>Amount</a:t>
            </a:r>
            <a:endParaRPr sz="1500"/>
          </a:p>
          <a:p>
            <a:pPr indent="-323850" lvl="0" marL="457200" rtl="0" algn="l">
              <a:lnSpc>
                <a:spcPct val="105000"/>
              </a:lnSpc>
              <a:spcBef>
                <a:spcPts val="0"/>
              </a:spcBef>
              <a:spcAft>
                <a:spcPts val="0"/>
              </a:spcAft>
              <a:buSzPts val="1500"/>
              <a:buChar char="●"/>
            </a:pPr>
            <a:r>
              <a:rPr lang="en-GB" sz="1500"/>
              <a:t>Class </a:t>
            </a:r>
            <a:r>
              <a:rPr lang="en-GB" sz="1500">
                <a:highlight>
                  <a:srgbClr val="FFFFFF"/>
                </a:highlight>
              </a:rPr>
              <a:t> </a:t>
            </a:r>
            <a:endParaRPr sz="1500">
              <a:highlight>
                <a:srgbClr val="FFFFFF"/>
              </a:highlight>
            </a:endParaRPr>
          </a:p>
          <a:p>
            <a:pPr indent="-323850" lvl="0" marL="457200" rtl="0" algn="l">
              <a:lnSpc>
                <a:spcPct val="105000"/>
              </a:lnSpc>
              <a:spcBef>
                <a:spcPts val="0"/>
              </a:spcBef>
              <a:spcAft>
                <a:spcPts val="0"/>
              </a:spcAft>
              <a:buSzPts val="1500"/>
              <a:buChar char="●"/>
            </a:pPr>
            <a:r>
              <a:rPr lang="en-GB" sz="1500">
                <a:highlight>
                  <a:srgbClr val="FFFFFF"/>
                </a:highlight>
              </a:rPr>
              <a:t>Data Latih 80% dan Data Uji 20%</a:t>
            </a:r>
            <a:endParaRPr sz="1500">
              <a:highlight>
                <a:srgbClr val="FFFFFF"/>
              </a:highlight>
            </a:endParaRPr>
          </a:p>
        </p:txBody>
      </p:sp>
      <p:pic>
        <p:nvPicPr>
          <p:cNvPr id="1062" name="Google Shape;1062;p84"/>
          <p:cNvPicPr preferRelativeResize="0"/>
          <p:nvPr/>
        </p:nvPicPr>
        <p:blipFill>
          <a:blip r:embed="rId3">
            <a:alphaModFix/>
          </a:blip>
          <a:stretch>
            <a:fillRect/>
          </a:stretch>
        </p:blipFill>
        <p:spPr>
          <a:xfrm>
            <a:off x="4938300" y="914275"/>
            <a:ext cx="3924525" cy="2426675"/>
          </a:xfrm>
          <a:prstGeom prst="rect">
            <a:avLst/>
          </a:prstGeom>
          <a:noFill/>
          <a:ln>
            <a:noFill/>
          </a:ln>
        </p:spPr>
      </p:pic>
      <p:sp>
        <p:nvSpPr>
          <p:cNvPr id="1063" name="Google Shape;1063;p84"/>
          <p:cNvSpPr txBox="1"/>
          <p:nvPr/>
        </p:nvSpPr>
        <p:spPr>
          <a:xfrm>
            <a:off x="4938200" y="3570350"/>
            <a:ext cx="39246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highlight>
                  <a:schemeClr val="dk1"/>
                </a:highlight>
                <a:latin typeface="Calibri"/>
                <a:ea typeface="Calibri"/>
                <a:cs typeface="Calibri"/>
                <a:sym typeface="Calibri"/>
              </a:rPr>
              <a:t>Gambar 3.6</a:t>
            </a:r>
            <a:r>
              <a:rPr lang="en-GB" sz="1000">
                <a:highlight>
                  <a:schemeClr val="dk1"/>
                </a:highlight>
                <a:latin typeface="Calibri"/>
                <a:ea typeface="Calibri"/>
                <a:cs typeface="Calibri"/>
                <a:sym typeface="Calibri"/>
              </a:rPr>
              <a:t> Data latih setelah dilakukan oversampling dengan SMOTE pada fold ke 1</a:t>
            </a:r>
            <a:endParaRPr sz="1000">
              <a:highlight>
                <a:schemeClr val="dk1"/>
              </a:highlight>
              <a:latin typeface="Calibri"/>
              <a:ea typeface="Calibri"/>
              <a:cs typeface="Calibri"/>
              <a:sym typeface="Calibri"/>
            </a:endParaRPr>
          </a:p>
          <a:p>
            <a:pPr indent="0" lvl="0" marL="0" rtl="0" algn="l">
              <a:spcBef>
                <a:spcPts val="0"/>
              </a:spcBef>
              <a:spcAft>
                <a:spcPts val="0"/>
              </a:spcAft>
              <a:buNone/>
            </a:pPr>
            <a:r>
              <a:t/>
            </a:r>
            <a:endParaRPr sz="1000">
              <a:highlight>
                <a:schemeClr val="dk1"/>
              </a:highlight>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85"/>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Implementasi Coding - Grid Search</a:t>
            </a:r>
            <a:endParaRPr/>
          </a:p>
        </p:txBody>
      </p:sp>
      <p:pic>
        <p:nvPicPr>
          <p:cNvPr id="1069" name="Google Shape;1069;p85"/>
          <p:cNvPicPr preferRelativeResize="0"/>
          <p:nvPr/>
        </p:nvPicPr>
        <p:blipFill>
          <a:blip r:embed="rId3">
            <a:alphaModFix/>
          </a:blip>
          <a:stretch>
            <a:fillRect/>
          </a:stretch>
        </p:blipFill>
        <p:spPr>
          <a:xfrm>
            <a:off x="1120888" y="1938647"/>
            <a:ext cx="6390875" cy="1478800"/>
          </a:xfrm>
          <a:prstGeom prst="rect">
            <a:avLst/>
          </a:prstGeom>
          <a:noFill/>
          <a:ln>
            <a:noFill/>
          </a:ln>
        </p:spPr>
      </p:pic>
      <p:sp>
        <p:nvSpPr>
          <p:cNvPr id="1070" name="Google Shape;1070;p85"/>
          <p:cNvSpPr txBox="1"/>
          <p:nvPr/>
        </p:nvSpPr>
        <p:spPr>
          <a:xfrm>
            <a:off x="1025975" y="1318925"/>
            <a:ext cx="2763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Class Grid Search</a:t>
            </a:r>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86"/>
          <p:cNvSpPr txBox="1"/>
          <p:nvPr>
            <p:ph type="title"/>
          </p:nvPr>
        </p:nvSpPr>
        <p:spPr>
          <a:xfrm>
            <a:off x="563475" y="3643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Implementasi Coding - Pelatihan dengan Cross Validation</a:t>
            </a:r>
            <a:endParaRPr/>
          </a:p>
        </p:txBody>
      </p:sp>
      <p:pic>
        <p:nvPicPr>
          <p:cNvPr id="1076" name="Google Shape;1076;p86"/>
          <p:cNvPicPr preferRelativeResize="0"/>
          <p:nvPr/>
        </p:nvPicPr>
        <p:blipFill>
          <a:blip r:embed="rId3">
            <a:alphaModFix/>
          </a:blip>
          <a:stretch>
            <a:fillRect/>
          </a:stretch>
        </p:blipFill>
        <p:spPr>
          <a:xfrm>
            <a:off x="5880973" y="1365250"/>
            <a:ext cx="2845027" cy="3460950"/>
          </a:xfrm>
          <a:prstGeom prst="rect">
            <a:avLst/>
          </a:prstGeom>
          <a:noFill/>
          <a:ln>
            <a:noFill/>
          </a:ln>
        </p:spPr>
      </p:pic>
      <p:sp>
        <p:nvSpPr>
          <p:cNvPr id="1077" name="Google Shape;1077;p86"/>
          <p:cNvSpPr txBox="1"/>
          <p:nvPr/>
        </p:nvSpPr>
        <p:spPr>
          <a:xfrm>
            <a:off x="641300" y="1365250"/>
            <a:ext cx="3337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Class CrossValidation</a:t>
            </a:r>
            <a:endParaRPr>
              <a:latin typeface="Calibri"/>
              <a:ea typeface="Calibri"/>
              <a:cs typeface="Calibri"/>
              <a:sym typeface="Calibri"/>
            </a:endParaRPr>
          </a:p>
        </p:txBody>
      </p:sp>
      <p:sp>
        <p:nvSpPr>
          <p:cNvPr id="1078" name="Google Shape;1078;p86"/>
          <p:cNvSpPr txBox="1"/>
          <p:nvPr/>
        </p:nvSpPr>
        <p:spPr>
          <a:xfrm>
            <a:off x="5937200" y="861025"/>
            <a:ext cx="26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2. Melatih Model</a:t>
            </a:r>
            <a:endParaRPr>
              <a:latin typeface="Calibri"/>
              <a:ea typeface="Calibri"/>
              <a:cs typeface="Calibri"/>
              <a:sym typeface="Calibri"/>
            </a:endParaRPr>
          </a:p>
        </p:txBody>
      </p:sp>
      <p:pic>
        <p:nvPicPr>
          <p:cNvPr id="1079" name="Google Shape;1079;p86"/>
          <p:cNvPicPr preferRelativeResize="0"/>
          <p:nvPr/>
        </p:nvPicPr>
        <p:blipFill>
          <a:blip r:embed="rId4">
            <a:alphaModFix/>
          </a:blip>
          <a:stretch>
            <a:fillRect/>
          </a:stretch>
        </p:blipFill>
        <p:spPr>
          <a:xfrm>
            <a:off x="641300" y="1800225"/>
            <a:ext cx="3530950" cy="1276825"/>
          </a:xfrm>
          <a:prstGeom prst="rect">
            <a:avLst/>
          </a:prstGeom>
          <a:noFill/>
          <a:ln>
            <a:noFill/>
          </a:ln>
        </p:spPr>
      </p:pic>
      <p:pic>
        <p:nvPicPr>
          <p:cNvPr id="1080" name="Google Shape;1080;p86"/>
          <p:cNvPicPr preferRelativeResize="0"/>
          <p:nvPr/>
        </p:nvPicPr>
        <p:blipFill>
          <a:blip r:embed="rId5">
            <a:alphaModFix/>
          </a:blip>
          <a:stretch>
            <a:fillRect/>
          </a:stretch>
        </p:blipFill>
        <p:spPr>
          <a:xfrm>
            <a:off x="563476" y="3727026"/>
            <a:ext cx="3849445" cy="1099175"/>
          </a:xfrm>
          <a:prstGeom prst="rect">
            <a:avLst/>
          </a:prstGeom>
          <a:noFill/>
          <a:ln>
            <a:noFill/>
          </a:ln>
        </p:spPr>
      </p:pic>
      <p:sp>
        <p:nvSpPr>
          <p:cNvPr id="1081" name="Google Shape;1081;p86"/>
          <p:cNvSpPr txBox="1"/>
          <p:nvPr/>
        </p:nvSpPr>
        <p:spPr>
          <a:xfrm>
            <a:off x="563475" y="3270550"/>
            <a:ext cx="26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3. Menyimpan hasil setiap fold</a:t>
            </a:r>
            <a:endParaRPr>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87"/>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Implementasi Coding XGBoost Scratch</a:t>
            </a:r>
            <a:endParaRPr/>
          </a:p>
        </p:txBody>
      </p:sp>
      <p:pic>
        <p:nvPicPr>
          <p:cNvPr id="1087" name="Google Shape;1087;p87"/>
          <p:cNvPicPr preferRelativeResize="0"/>
          <p:nvPr/>
        </p:nvPicPr>
        <p:blipFill>
          <a:blip r:embed="rId3">
            <a:alphaModFix/>
          </a:blip>
          <a:stretch>
            <a:fillRect/>
          </a:stretch>
        </p:blipFill>
        <p:spPr>
          <a:xfrm>
            <a:off x="440350" y="1454975"/>
            <a:ext cx="3896050" cy="3279676"/>
          </a:xfrm>
          <a:prstGeom prst="rect">
            <a:avLst/>
          </a:prstGeom>
          <a:noFill/>
          <a:ln>
            <a:noFill/>
          </a:ln>
        </p:spPr>
      </p:pic>
      <p:pic>
        <p:nvPicPr>
          <p:cNvPr id="1088" name="Google Shape;1088;p87"/>
          <p:cNvPicPr preferRelativeResize="0"/>
          <p:nvPr/>
        </p:nvPicPr>
        <p:blipFill>
          <a:blip r:embed="rId4">
            <a:alphaModFix/>
          </a:blip>
          <a:stretch>
            <a:fillRect/>
          </a:stretch>
        </p:blipFill>
        <p:spPr>
          <a:xfrm>
            <a:off x="5326300" y="1402950"/>
            <a:ext cx="3077897" cy="3383724"/>
          </a:xfrm>
          <a:prstGeom prst="rect">
            <a:avLst/>
          </a:prstGeom>
          <a:noFill/>
          <a:ln>
            <a:noFill/>
          </a:ln>
        </p:spPr>
      </p:pic>
      <p:sp>
        <p:nvSpPr>
          <p:cNvPr id="1089" name="Google Shape;1089;p87"/>
          <p:cNvSpPr txBox="1"/>
          <p:nvPr/>
        </p:nvSpPr>
        <p:spPr>
          <a:xfrm>
            <a:off x="440350" y="974600"/>
            <a:ext cx="3447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Class XGBClassifier</a:t>
            </a:r>
            <a:endParaRPr>
              <a:latin typeface="Calibri"/>
              <a:ea typeface="Calibri"/>
              <a:cs typeface="Calibri"/>
              <a:sym typeface="Calibri"/>
            </a:endParaRPr>
          </a:p>
        </p:txBody>
      </p:sp>
      <p:sp>
        <p:nvSpPr>
          <p:cNvPr id="1090" name="Google Shape;1090;p87"/>
          <p:cNvSpPr txBox="1"/>
          <p:nvPr/>
        </p:nvSpPr>
        <p:spPr>
          <a:xfrm>
            <a:off x="5381025" y="974600"/>
            <a:ext cx="34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2. Class XGBClassifierBase</a:t>
            </a:r>
            <a:endParaRPr>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88"/>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Implementasi Coding XGBoost Scratch</a:t>
            </a:r>
            <a:endParaRPr/>
          </a:p>
        </p:txBody>
      </p:sp>
      <p:sp>
        <p:nvSpPr>
          <p:cNvPr id="1096" name="Google Shape;1096;p88"/>
          <p:cNvSpPr txBox="1"/>
          <p:nvPr/>
        </p:nvSpPr>
        <p:spPr>
          <a:xfrm>
            <a:off x="1846775" y="1149075"/>
            <a:ext cx="32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3. Class XGBTree</a:t>
            </a:r>
            <a:endParaRPr>
              <a:latin typeface="Calibri"/>
              <a:ea typeface="Calibri"/>
              <a:cs typeface="Calibri"/>
              <a:sym typeface="Calibri"/>
            </a:endParaRPr>
          </a:p>
        </p:txBody>
      </p:sp>
      <p:pic>
        <p:nvPicPr>
          <p:cNvPr id="1097" name="Google Shape;1097;p88"/>
          <p:cNvPicPr preferRelativeResize="0"/>
          <p:nvPr/>
        </p:nvPicPr>
        <p:blipFill>
          <a:blip r:embed="rId3">
            <a:alphaModFix/>
          </a:blip>
          <a:stretch>
            <a:fillRect/>
          </a:stretch>
        </p:blipFill>
        <p:spPr>
          <a:xfrm>
            <a:off x="1907325" y="1549275"/>
            <a:ext cx="4818000" cy="2838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89"/>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Implementasi Coding XGBoost Scratch</a:t>
            </a:r>
            <a:endParaRPr/>
          </a:p>
        </p:txBody>
      </p:sp>
      <p:pic>
        <p:nvPicPr>
          <p:cNvPr id="1103" name="Google Shape;1103;p89"/>
          <p:cNvPicPr preferRelativeResize="0"/>
          <p:nvPr/>
        </p:nvPicPr>
        <p:blipFill>
          <a:blip r:embed="rId3">
            <a:alphaModFix/>
          </a:blip>
          <a:stretch>
            <a:fillRect/>
          </a:stretch>
        </p:blipFill>
        <p:spPr>
          <a:xfrm>
            <a:off x="563475" y="1436350"/>
            <a:ext cx="2541400" cy="3266775"/>
          </a:xfrm>
          <a:prstGeom prst="rect">
            <a:avLst/>
          </a:prstGeom>
          <a:noFill/>
          <a:ln>
            <a:noFill/>
          </a:ln>
        </p:spPr>
      </p:pic>
      <p:pic>
        <p:nvPicPr>
          <p:cNvPr id="1104" name="Google Shape;1104;p89"/>
          <p:cNvPicPr preferRelativeResize="0"/>
          <p:nvPr/>
        </p:nvPicPr>
        <p:blipFill>
          <a:blip r:embed="rId4">
            <a:alphaModFix/>
          </a:blip>
          <a:stretch>
            <a:fillRect/>
          </a:stretch>
        </p:blipFill>
        <p:spPr>
          <a:xfrm>
            <a:off x="4572000" y="1518425"/>
            <a:ext cx="3807000" cy="3184700"/>
          </a:xfrm>
          <a:prstGeom prst="rect">
            <a:avLst/>
          </a:prstGeom>
          <a:noFill/>
          <a:ln>
            <a:noFill/>
          </a:ln>
        </p:spPr>
      </p:pic>
      <p:sp>
        <p:nvSpPr>
          <p:cNvPr id="1105" name="Google Shape;1105;p89"/>
          <p:cNvSpPr txBox="1"/>
          <p:nvPr/>
        </p:nvSpPr>
        <p:spPr>
          <a:xfrm>
            <a:off x="629275" y="1036150"/>
            <a:ext cx="32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4. Class Node</a:t>
            </a:r>
            <a:endParaRPr>
              <a:latin typeface="Calibri"/>
              <a:ea typeface="Calibri"/>
              <a:cs typeface="Calibri"/>
              <a:sym typeface="Calibri"/>
            </a:endParaRPr>
          </a:p>
        </p:txBody>
      </p:sp>
      <p:sp>
        <p:nvSpPr>
          <p:cNvPr id="1106" name="Google Shape;1106;p89"/>
          <p:cNvSpPr txBox="1"/>
          <p:nvPr/>
        </p:nvSpPr>
        <p:spPr>
          <a:xfrm>
            <a:off x="4626725" y="1036150"/>
            <a:ext cx="32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4. Class Node (Lanjutan)</a:t>
            </a:r>
            <a:endParaRPr>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90"/>
          <p:cNvSpPr txBox="1"/>
          <p:nvPr>
            <p:ph type="title"/>
          </p:nvPr>
        </p:nvSpPr>
        <p:spPr>
          <a:xfrm>
            <a:off x="563475" y="364325"/>
            <a:ext cx="7945200" cy="63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Implementasi Coding - Evaluation</a:t>
            </a:r>
            <a:endParaRPr/>
          </a:p>
        </p:txBody>
      </p:sp>
      <p:pic>
        <p:nvPicPr>
          <p:cNvPr id="1112" name="Google Shape;1112;p90"/>
          <p:cNvPicPr preferRelativeResize="0"/>
          <p:nvPr/>
        </p:nvPicPr>
        <p:blipFill>
          <a:blip r:embed="rId3">
            <a:alphaModFix/>
          </a:blip>
          <a:stretch>
            <a:fillRect/>
          </a:stretch>
        </p:blipFill>
        <p:spPr>
          <a:xfrm>
            <a:off x="2110500" y="1614175"/>
            <a:ext cx="3733625" cy="3163325"/>
          </a:xfrm>
          <a:prstGeom prst="rect">
            <a:avLst/>
          </a:prstGeom>
          <a:noFill/>
          <a:ln>
            <a:noFill/>
          </a:ln>
        </p:spPr>
      </p:pic>
      <p:sp>
        <p:nvSpPr>
          <p:cNvPr id="1113" name="Google Shape;1113;p90"/>
          <p:cNvSpPr txBox="1"/>
          <p:nvPr/>
        </p:nvSpPr>
        <p:spPr>
          <a:xfrm>
            <a:off x="2110500" y="1104525"/>
            <a:ext cx="32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1.  Class Evaluation</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1"/>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Skenario Pengujian</a:t>
            </a:r>
            <a:endParaRPr/>
          </a:p>
        </p:txBody>
      </p:sp>
      <p:sp>
        <p:nvSpPr>
          <p:cNvPr id="1119" name="Google Shape;1119;p91"/>
          <p:cNvSpPr txBox="1"/>
          <p:nvPr>
            <p:ph idx="1" type="body"/>
          </p:nvPr>
        </p:nvSpPr>
        <p:spPr>
          <a:xfrm>
            <a:off x="819150" y="987150"/>
            <a:ext cx="7505700" cy="2103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GB" sz="1500"/>
              <a:t>Jumlah Fold Cross Validation: 5</a:t>
            </a:r>
            <a:endParaRPr sz="1500"/>
          </a:p>
          <a:p>
            <a:pPr indent="0" lvl="0" marL="0" rtl="0" algn="l">
              <a:lnSpc>
                <a:spcPct val="95000"/>
              </a:lnSpc>
              <a:spcBef>
                <a:spcPts val="1200"/>
              </a:spcBef>
              <a:spcAft>
                <a:spcPts val="0"/>
              </a:spcAft>
              <a:buSzPts val="935"/>
              <a:buNone/>
            </a:pPr>
            <a:r>
              <a:rPr lang="en-GB" sz="1500"/>
              <a:t>Pengujian Hyperparameter (Grid Search)</a:t>
            </a:r>
            <a:endParaRPr sz="1500"/>
          </a:p>
          <a:p>
            <a:pPr indent="-323850" lvl="0" marL="457200" rtl="0" algn="l">
              <a:lnSpc>
                <a:spcPct val="95000"/>
              </a:lnSpc>
              <a:spcBef>
                <a:spcPts val="1200"/>
              </a:spcBef>
              <a:spcAft>
                <a:spcPts val="0"/>
              </a:spcAft>
              <a:buSzPts val="1500"/>
              <a:buAutoNum type="arabicPeriod"/>
            </a:pPr>
            <a:r>
              <a:rPr b="1" lang="en-GB" sz="1500"/>
              <a:t>N_estimators </a:t>
            </a:r>
            <a:r>
              <a:rPr lang="en-GB" sz="1500"/>
              <a:t>(Jumlah Tree) : 50, 100, 200</a:t>
            </a:r>
            <a:endParaRPr sz="1500"/>
          </a:p>
          <a:p>
            <a:pPr indent="-323850" lvl="0" marL="457200" rtl="0" algn="l">
              <a:lnSpc>
                <a:spcPct val="95000"/>
              </a:lnSpc>
              <a:spcBef>
                <a:spcPts val="0"/>
              </a:spcBef>
              <a:spcAft>
                <a:spcPts val="0"/>
              </a:spcAft>
              <a:buSzPts val="1500"/>
              <a:buAutoNum type="arabicPeriod"/>
            </a:pPr>
            <a:r>
              <a:rPr b="1" lang="en-GB" sz="1500"/>
              <a:t>Max_Depth</a:t>
            </a:r>
            <a:r>
              <a:rPr lang="en-GB" sz="1500"/>
              <a:t> (Kedalaman tree) : 5, 10, 15</a:t>
            </a:r>
            <a:endParaRPr sz="1500"/>
          </a:p>
          <a:p>
            <a:pPr indent="-323850" lvl="0" marL="457200" rtl="0" algn="l">
              <a:lnSpc>
                <a:spcPct val="95000"/>
              </a:lnSpc>
              <a:spcBef>
                <a:spcPts val="0"/>
              </a:spcBef>
              <a:spcAft>
                <a:spcPts val="0"/>
              </a:spcAft>
              <a:buSzPts val="1500"/>
              <a:buAutoNum type="arabicPeriod"/>
            </a:pPr>
            <a:r>
              <a:rPr b="1" lang="en-GB" sz="1500"/>
              <a:t>Eta</a:t>
            </a:r>
            <a:r>
              <a:rPr lang="en-GB" sz="1500"/>
              <a:t> (learning rate) : 0.1, 0.3</a:t>
            </a:r>
            <a:endParaRPr sz="1500"/>
          </a:p>
          <a:p>
            <a:pPr indent="-323850" lvl="0" marL="457200" rtl="0" algn="l">
              <a:lnSpc>
                <a:spcPct val="95000"/>
              </a:lnSpc>
              <a:spcBef>
                <a:spcPts val="0"/>
              </a:spcBef>
              <a:spcAft>
                <a:spcPts val="0"/>
              </a:spcAft>
              <a:buSzPts val="1500"/>
              <a:buAutoNum type="arabicPeriod"/>
            </a:pPr>
            <a:r>
              <a:rPr b="1" lang="en-GB" sz="1500"/>
              <a:t>Gamma</a:t>
            </a:r>
            <a:r>
              <a:rPr lang="en-GB" sz="1500"/>
              <a:t> : 0, 0.5</a:t>
            </a:r>
            <a:endParaRPr sz="1500"/>
          </a:p>
          <a:p>
            <a:pPr indent="-323850" lvl="0" marL="457200" rtl="0" algn="l">
              <a:lnSpc>
                <a:spcPct val="95000"/>
              </a:lnSpc>
              <a:spcBef>
                <a:spcPts val="0"/>
              </a:spcBef>
              <a:spcAft>
                <a:spcPts val="0"/>
              </a:spcAft>
              <a:buSzPts val="1500"/>
              <a:buAutoNum type="arabicPeriod"/>
            </a:pPr>
            <a:r>
              <a:rPr b="1" lang="en-GB" sz="1500"/>
              <a:t>Lambda</a:t>
            </a:r>
            <a:r>
              <a:rPr lang="en-GB" sz="1500"/>
              <a:t> : 0.5, 1</a:t>
            </a:r>
            <a:endParaRPr sz="1500"/>
          </a:p>
          <a:p>
            <a:pPr indent="0" lvl="0" marL="0" rtl="0" algn="l">
              <a:lnSpc>
                <a:spcPct val="95000"/>
              </a:lnSpc>
              <a:spcBef>
                <a:spcPts val="1200"/>
              </a:spcBef>
              <a:spcAft>
                <a:spcPts val="1200"/>
              </a:spcAft>
              <a:buSzPts val="935"/>
              <a:buNone/>
            </a:pPr>
            <a:r>
              <a:rPr b="1" lang="en-GB" sz="1500"/>
              <a:t>Total Kasus Pengujian : 72</a:t>
            </a:r>
            <a:endParaRPr b="1" sz="1500"/>
          </a:p>
        </p:txBody>
      </p:sp>
      <p:pic>
        <p:nvPicPr>
          <p:cNvPr id="1120" name="Google Shape;1120;p91"/>
          <p:cNvPicPr preferRelativeResize="0"/>
          <p:nvPr/>
        </p:nvPicPr>
        <p:blipFill>
          <a:blip r:embed="rId3">
            <a:alphaModFix/>
          </a:blip>
          <a:stretch>
            <a:fillRect/>
          </a:stretch>
        </p:blipFill>
        <p:spPr>
          <a:xfrm>
            <a:off x="1423650" y="3326424"/>
            <a:ext cx="5785329" cy="1307925"/>
          </a:xfrm>
          <a:prstGeom prst="rect">
            <a:avLst/>
          </a:prstGeom>
          <a:noFill/>
          <a:ln>
            <a:noFill/>
          </a:ln>
        </p:spPr>
      </p:pic>
      <p:sp>
        <p:nvSpPr>
          <p:cNvPr id="1121" name="Google Shape;1121;p91"/>
          <p:cNvSpPr txBox="1"/>
          <p:nvPr/>
        </p:nvSpPr>
        <p:spPr>
          <a:xfrm>
            <a:off x="2034450" y="4561800"/>
            <a:ext cx="5075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FFFFFF"/>
                </a:highlight>
              </a:rPr>
              <a:t>Gambar 4.1</a:t>
            </a:r>
            <a:r>
              <a:rPr lang="en-GB" sz="1200">
                <a:highlight>
                  <a:srgbClr val="FFFFFF"/>
                </a:highlight>
              </a:rPr>
              <a:t> Total kombinasi kasus pengujian XGBoost</a:t>
            </a:r>
            <a:endParaRPr sz="1200">
              <a:highlight>
                <a:srgbClr val="FFFFFF"/>
              </a:highlight>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92"/>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Masalah Pengujian XGBoost Scratch</a:t>
            </a:r>
            <a:endParaRPr/>
          </a:p>
        </p:txBody>
      </p:sp>
      <p:sp>
        <p:nvSpPr>
          <p:cNvPr id="1127" name="Google Shape;1127;p92"/>
          <p:cNvSpPr txBox="1"/>
          <p:nvPr>
            <p:ph idx="1" type="body"/>
          </p:nvPr>
        </p:nvSpPr>
        <p:spPr>
          <a:xfrm>
            <a:off x="729850" y="1104625"/>
            <a:ext cx="3935700" cy="33894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GB" sz="1500"/>
              <a:t>Pengujian XGBoost Scratch telah dilakukan pada kombinasi 25-49 dengan estimator sebesar 100</a:t>
            </a:r>
            <a:endParaRPr sz="1500"/>
          </a:p>
          <a:p>
            <a:pPr indent="-323850" lvl="0" marL="457200" rtl="0" algn="l">
              <a:spcBef>
                <a:spcPts val="0"/>
              </a:spcBef>
              <a:spcAft>
                <a:spcPts val="0"/>
              </a:spcAft>
              <a:buSzPts val="1500"/>
              <a:buChar char="●"/>
            </a:pPr>
            <a:r>
              <a:rPr lang="en-GB" sz="1500"/>
              <a:t>Waktu pelatihan yang lama serta penggunaan memory yang besar</a:t>
            </a:r>
            <a:endParaRPr sz="1500"/>
          </a:p>
          <a:p>
            <a:pPr indent="-323850" lvl="0" marL="457200" rtl="0" algn="l">
              <a:spcBef>
                <a:spcPts val="0"/>
              </a:spcBef>
              <a:spcAft>
                <a:spcPts val="0"/>
              </a:spcAft>
              <a:buSzPts val="1500"/>
              <a:buChar char="●"/>
            </a:pPr>
            <a:r>
              <a:rPr lang="en-GB" sz="1500"/>
              <a:t>Sehingga diputuskan menggunakan XGBoost Pustaka</a:t>
            </a:r>
            <a:endParaRPr sz="1500"/>
          </a:p>
          <a:p>
            <a:pPr indent="-323850" lvl="0" marL="457200" rtl="0" algn="l">
              <a:spcBef>
                <a:spcPts val="0"/>
              </a:spcBef>
              <a:spcAft>
                <a:spcPts val="0"/>
              </a:spcAft>
              <a:buSzPts val="1500"/>
              <a:buChar char="●"/>
            </a:pPr>
            <a:r>
              <a:rPr lang="en-GB" sz="1500"/>
              <a:t>XGBoost pustaka waktu pelatihan cepat, penggunaan memory tidak besar : </a:t>
            </a:r>
            <a:endParaRPr sz="1500"/>
          </a:p>
          <a:p>
            <a:pPr indent="-323850" lvl="1" marL="914400" rtl="0" algn="l">
              <a:spcBef>
                <a:spcPts val="0"/>
              </a:spcBef>
              <a:spcAft>
                <a:spcPts val="0"/>
              </a:spcAft>
              <a:buSzPts val="1500"/>
              <a:buChar char="○"/>
            </a:pPr>
            <a:r>
              <a:rPr lang="en-GB" sz="1500"/>
              <a:t>Multi core</a:t>
            </a:r>
            <a:endParaRPr sz="1500"/>
          </a:p>
          <a:p>
            <a:pPr indent="-323850" lvl="1" marL="914400" rtl="0" algn="l">
              <a:spcBef>
                <a:spcPts val="0"/>
              </a:spcBef>
              <a:spcAft>
                <a:spcPts val="0"/>
              </a:spcAft>
              <a:buSzPts val="1500"/>
              <a:buChar char="○"/>
            </a:pPr>
            <a:r>
              <a:rPr lang="en-GB" sz="1500"/>
              <a:t>Approximate algorithm</a:t>
            </a:r>
            <a:endParaRPr sz="1500"/>
          </a:p>
          <a:p>
            <a:pPr indent="-323850" lvl="1" marL="914400" rtl="0" algn="l">
              <a:spcBef>
                <a:spcPts val="0"/>
              </a:spcBef>
              <a:spcAft>
                <a:spcPts val="0"/>
              </a:spcAft>
              <a:buSzPts val="1500"/>
              <a:buChar char="○"/>
            </a:pPr>
            <a:r>
              <a:rPr lang="en-GB" sz="1500"/>
              <a:t>Cache-aware access</a:t>
            </a:r>
            <a:endParaRPr sz="1500"/>
          </a:p>
          <a:p>
            <a:pPr indent="-323850" lvl="1" marL="914400" rtl="0" algn="l">
              <a:spcBef>
                <a:spcPts val="0"/>
              </a:spcBef>
              <a:spcAft>
                <a:spcPts val="0"/>
              </a:spcAft>
              <a:buSzPts val="1500"/>
              <a:buChar char="○"/>
            </a:pPr>
            <a:r>
              <a:rPr lang="en-GB" sz="1500"/>
              <a:t>Blocks out of core computation</a:t>
            </a:r>
            <a:endParaRPr sz="1500"/>
          </a:p>
        </p:txBody>
      </p:sp>
      <p:pic>
        <p:nvPicPr>
          <p:cNvPr id="1128" name="Google Shape;1128;p92"/>
          <p:cNvPicPr preferRelativeResize="0"/>
          <p:nvPr/>
        </p:nvPicPr>
        <p:blipFill>
          <a:blip r:embed="rId3">
            <a:alphaModFix/>
          </a:blip>
          <a:stretch>
            <a:fillRect/>
          </a:stretch>
        </p:blipFill>
        <p:spPr>
          <a:xfrm>
            <a:off x="4744576" y="1236950"/>
            <a:ext cx="4059474" cy="2510675"/>
          </a:xfrm>
          <a:prstGeom prst="rect">
            <a:avLst/>
          </a:prstGeom>
          <a:noFill/>
          <a:ln>
            <a:noFill/>
          </a:ln>
        </p:spPr>
      </p:pic>
      <p:sp>
        <p:nvSpPr>
          <p:cNvPr id="1129" name="Google Shape;1129;p92"/>
          <p:cNvSpPr txBox="1"/>
          <p:nvPr/>
        </p:nvSpPr>
        <p:spPr>
          <a:xfrm>
            <a:off x="5228675" y="3747625"/>
            <a:ext cx="3180600" cy="74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100">
                <a:highlight>
                  <a:srgbClr val="FFFFFF"/>
                </a:highlight>
              </a:rPr>
              <a:t>Gambar 4.2</a:t>
            </a:r>
            <a:r>
              <a:rPr lang="en-GB" sz="1100">
                <a:highlight>
                  <a:srgbClr val="FFFFFF"/>
                </a:highlight>
              </a:rPr>
              <a:t> Perbandingan waktu pelatihan XGBoost Scratch dan Pustaka</a:t>
            </a:r>
            <a:endParaRPr sz="1100">
              <a:highlight>
                <a:srgbClr val="FFFFFF"/>
              </a:highlight>
            </a:endParaRPr>
          </a:p>
          <a:p>
            <a:pPr indent="0" lvl="0" marL="0" rtl="0" algn="ctr">
              <a:spcBef>
                <a:spcPts val="0"/>
              </a:spcBef>
              <a:spcAft>
                <a:spcPts val="0"/>
              </a:spcAft>
              <a:buNone/>
            </a:pPr>
            <a:r>
              <a:t/>
            </a:r>
            <a:endParaRPr sz="1100">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93"/>
          <p:cNvSpPr txBox="1"/>
          <p:nvPr>
            <p:ph type="title"/>
          </p:nvPr>
        </p:nvSpPr>
        <p:spPr>
          <a:xfrm>
            <a:off x="1536800" y="2025050"/>
            <a:ext cx="5873700" cy="1185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Pengujian estimators 50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4" name="Shape 224"/>
        <p:cNvGrpSpPr/>
        <p:nvPr/>
      </p:nvGrpSpPr>
      <p:grpSpPr>
        <a:xfrm>
          <a:off x="0" y="0"/>
          <a:ext cx="0" cy="0"/>
          <a:chOff x="0" y="0"/>
          <a:chExt cx="0" cy="0"/>
        </a:xfrm>
      </p:grpSpPr>
      <p:sp>
        <p:nvSpPr>
          <p:cNvPr id="225" name="Google Shape;225;p31"/>
          <p:cNvSpPr txBox="1"/>
          <p:nvPr>
            <p:ph type="title"/>
          </p:nvPr>
        </p:nvSpPr>
        <p:spPr>
          <a:xfrm>
            <a:off x="3600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Rumusan Masalah</a:t>
            </a:r>
            <a:endParaRPr/>
          </a:p>
        </p:txBody>
      </p:sp>
      <p:sp>
        <p:nvSpPr>
          <p:cNvPr id="226" name="Google Shape;226;p31"/>
          <p:cNvSpPr txBox="1"/>
          <p:nvPr>
            <p:ph idx="1" type="body"/>
          </p:nvPr>
        </p:nvSpPr>
        <p:spPr>
          <a:xfrm>
            <a:off x="360000" y="1152475"/>
            <a:ext cx="8520600" cy="13479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Font typeface="Nunito"/>
              <a:buAutoNum type="arabicPeriod"/>
            </a:pPr>
            <a:r>
              <a:rPr lang="en-GB" sz="1700">
                <a:latin typeface="Nunito"/>
                <a:ea typeface="Nunito"/>
                <a:cs typeface="Nunito"/>
                <a:sym typeface="Nunito"/>
              </a:rPr>
              <a:t>Bagaimana konfigurasi hyperparameter terbaik pada algoritme klasifikasi XGBoost?</a:t>
            </a:r>
            <a:endParaRPr sz="1700">
              <a:latin typeface="Nunito"/>
              <a:ea typeface="Nunito"/>
              <a:cs typeface="Nunito"/>
              <a:sym typeface="Nunito"/>
            </a:endParaRPr>
          </a:p>
          <a:p>
            <a:pPr indent="-336550" lvl="0" marL="457200" rtl="0" algn="l">
              <a:lnSpc>
                <a:spcPct val="105000"/>
              </a:lnSpc>
              <a:spcBef>
                <a:spcPts val="0"/>
              </a:spcBef>
              <a:spcAft>
                <a:spcPts val="0"/>
              </a:spcAft>
              <a:buSzPts val="1700"/>
              <a:buFont typeface="Nunito"/>
              <a:buAutoNum type="arabicPeriod"/>
            </a:pPr>
            <a:r>
              <a:rPr lang="en-GB" sz="1700">
                <a:latin typeface="Nunito"/>
                <a:ea typeface="Nunito"/>
                <a:cs typeface="Nunito"/>
                <a:sym typeface="Nunito"/>
              </a:rPr>
              <a:t>Berapa nilai akurasi, </a:t>
            </a:r>
            <a:r>
              <a:rPr i="1" lang="en-GB" sz="1700">
                <a:latin typeface="Nunito"/>
                <a:ea typeface="Nunito"/>
                <a:cs typeface="Nunito"/>
                <a:sym typeface="Nunito"/>
              </a:rPr>
              <a:t>recall</a:t>
            </a:r>
            <a:r>
              <a:rPr lang="en-GB" sz="1700">
                <a:latin typeface="Nunito"/>
                <a:ea typeface="Nunito"/>
                <a:cs typeface="Nunito"/>
                <a:sym typeface="Nunito"/>
              </a:rPr>
              <a:t> dan</a:t>
            </a:r>
            <a:r>
              <a:rPr i="1" lang="en-GB" sz="1700">
                <a:latin typeface="Nunito"/>
                <a:ea typeface="Nunito"/>
                <a:cs typeface="Nunito"/>
                <a:sym typeface="Nunito"/>
              </a:rPr>
              <a:t> f-measure</a:t>
            </a:r>
            <a:r>
              <a:rPr lang="en-GB" sz="1700">
                <a:latin typeface="Nunito"/>
                <a:ea typeface="Nunito"/>
                <a:cs typeface="Nunito"/>
                <a:sym typeface="Nunito"/>
              </a:rPr>
              <a:t> terbaik algoritme XGBoost dan SMOTE?</a:t>
            </a:r>
            <a:endParaRPr sz="1700">
              <a:latin typeface="Nunito"/>
              <a:ea typeface="Nunito"/>
              <a:cs typeface="Nunito"/>
              <a:sym typeface="Nunito"/>
            </a:endParaRPr>
          </a:p>
        </p:txBody>
      </p:sp>
      <p:sp>
        <p:nvSpPr>
          <p:cNvPr id="227" name="Google Shape;227;p31"/>
          <p:cNvSpPr txBox="1"/>
          <p:nvPr>
            <p:ph type="title"/>
          </p:nvPr>
        </p:nvSpPr>
        <p:spPr>
          <a:xfrm>
            <a:off x="360000" y="243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Tujuan Penelitian</a:t>
            </a:r>
            <a:endParaRPr/>
          </a:p>
        </p:txBody>
      </p:sp>
      <p:sp>
        <p:nvSpPr>
          <p:cNvPr id="228" name="Google Shape;228;p31"/>
          <p:cNvSpPr txBox="1"/>
          <p:nvPr>
            <p:ph idx="1" type="body"/>
          </p:nvPr>
        </p:nvSpPr>
        <p:spPr>
          <a:xfrm>
            <a:off x="360000" y="3134925"/>
            <a:ext cx="8520600" cy="13479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SzPts val="1600"/>
              <a:buFont typeface="Nunito"/>
              <a:buAutoNum type="arabicPeriod"/>
            </a:pPr>
            <a:r>
              <a:rPr lang="en-GB" sz="1600">
                <a:latin typeface="Nunito"/>
                <a:ea typeface="Nunito"/>
                <a:cs typeface="Nunito"/>
                <a:sym typeface="Nunito"/>
              </a:rPr>
              <a:t>Mencari nilai hyperparameter terbaik XGBoost untuk klasifikasi transaksi penipuan kartu kredit.</a:t>
            </a:r>
            <a:endParaRPr sz="1600">
              <a:latin typeface="Nunito"/>
              <a:ea typeface="Nunito"/>
              <a:cs typeface="Nunito"/>
              <a:sym typeface="Nunito"/>
            </a:endParaRPr>
          </a:p>
          <a:p>
            <a:pPr indent="-330200" lvl="0" marL="457200" rtl="0" algn="l">
              <a:lnSpc>
                <a:spcPct val="105000"/>
              </a:lnSpc>
              <a:spcBef>
                <a:spcPts val="0"/>
              </a:spcBef>
              <a:spcAft>
                <a:spcPts val="0"/>
              </a:spcAft>
              <a:buSzPts val="1600"/>
              <a:buFont typeface="Nunito"/>
              <a:buAutoNum type="arabicPeriod"/>
            </a:pPr>
            <a:r>
              <a:rPr lang="en-GB" sz="1600">
                <a:latin typeface="Nunito"/>
                <a:ea typeface="Nunito"/>
                <a:cs typeface="Nunito"/>
                <a:sym typeface="Nunito"/>
              </a:rPr>
              <a:t>Mengetahui hasil kinerja model klasifikasi </a:t>
            </a:r>
            <a:r>
              <a:rPr i="1" lang="en-GB" sz="1600">
                <a:latin typeface="Nunito"/>
                <a:ea typeface="Nunito"/>
                <a:cs typeface="Nunito"/>
                <a:sym typeface="Nunito"/>
              </a:rPr>
              <a:t>machine learning</a:t>
            </a:r>
            <a:r>
              <a:rPr lang="en-GB" sz="1600">
                <a:latin typeface="Nunito"/>
                <a:ea typeface="Nunito"/>
                <a:cs typeface="Nunito"/>
                <a:sym typeface="Nunito"/>
              </a:rPr>
              <a:t> XGBoost dengan </a:t>
            </a:r>
            <a:r>
              <a:rPr i="1" lang="en-GB" sz="1600">
                <a:latin typeface="Nunito"/>
                <a:ea typeface="Nunito"/>
                <a:cs typeface="Nunito"/>
                <a:sym typeface="Nunito"/>
              </a:rPr>
              <a:t>k-fold cross-validation</a:t>
            </a:r>
            <a:r>
              <a:rPr lang="en-GB" sz="1600">
                <a:latin typeface="Nunito"/>
                <a:ea typeface="Nunito"/>
                <a:cs typeface="Nunito"/>
                <a:sym typeface="Nunito"/>
              </a:rPr>
              <a:t> dan SMOTE sebagai metode </a:t>
            </a:r>
            <a:r>
              <a:rPr i="1" lang="en-GB" sz="1600">
                <a:latin typeface="Nunito"/>
                <a:ea typeface="Nunito"/>
                <a:cs typeface="Nunito"/>
                <a:sym typeface="Nunito"/>
              </a:rPr>
              <a:t>oversampling</a:t>
            </a:r>
            <a:r>
              <a:rPr lang="en-GB" sz="1600">
                <a:latin typeface="Nunito"/>
                <a:ea typeface="Nunito"/>
                <a:cs typeface="Nunito"/>
                <a:sym typeface="Nunito"/>
              </a:rPr>
              <a:t>.</a:t>
            </a:r>
            <a:endParaRPr sz="1600">
              <a:latin typeface="Nunito"/>
              <a:ea typeface="Nunito"/>
              <a:cs typeface="Nunito"/>
              <a:sym typeface="Nuni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94"/>
          <p:cNvSpPr txBox="1"/>
          <p:nvPr>
            <p:ph type="title"/>
          </p:nvPr>
        </p:nvSpPr>
        <p:spPr>
          <a:xfrm>
            <a:off x="285575" y="254000"/>
            <a:ext cx="2930400" cy="7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Estimators 50</a:t>
            </a:r>
            <a:endParaRPr/>
          </a:p>
        </p:txBody>
      </p:sp>
      <p:pic>
        <p:nvPicPr>
          <p:cNvPr id="1140" name="Google Shape;1140;p94" title="Chart"/>
          <p:cNvPicPr preferRelativeResize="0"/>
          <p:nvPr/>
        </p:nvPicPr>
        <p:blipFill rotWithShape="1">
          <a:blip r:embed="rId3">
            <a:alphaModFix/>
          </a:blip>
          <a:srcRect b="0" l="0" r="0" t="0"/>
          <a:stretch/>
        </p:blipFill>
        <p:spPr>
          <a:xfrm>
            <a:off x="4033081" y="307700"/>
            <a:ext cx="2343595" cy="1460875"/>
          </a:xfrm>
          <a:prstGeom prst="rect">
            <a:avLst/>
          </a:prstGeom>
          <a:noFill/>
          <a:ln>
            <a:noFill/>
          </a:ln>
        </p:spPr>
      </p:pic>
      <p:pic>
        <p:nvPicPr>
          <p:cNvPr id="1141" name="Google Shape;1141;p94" title="Chart"/>
          <p:cNvPicPr preferRelativeResize="0"/>
          <p:nvPr/>
        </p:nvPicPr>
        <p:blipFill rotWithShape="1">
          <a:blip r:embed="rId4">
            <a:alphaModFix/>
          </a:blip>
          <a:srcRect b="-3789" l="0" r="0" t="3790"/>
          <a:stretch/>
        </p:blipFill>
        <p:spPr>
          <a:xfrm>
            <a:off x="3994774" y="2390125"/>
            <a:ext cx="2343574" cy="1460839"/>
          </a:xfrm>
          <a:prstGeom prst="rect">
            <a:avLst/>
          </a:prstGeom>
          <a:noFill/>
          <a:ln>
            <a:noFill/>
          </a:ln>
        </p:spPr>
      </p:pic>
      <p:pic>
        <p:nvPicPr>
          <p:cNvPr id="1142" name="Google Shape;1142;p94" title="Chart"/>
          <p:cNvPicPr preferRelativeResize="0"/>
          <p:nvPr/>
        </p:nvPicPr>
        <p:blipFill>
          <a:blip r:embed="rId5">
            <a:alphaModFix/>
          </a:blip>
          <a:stretch>
            <a:fillRect/>
          </a:stretch>
        </p:blipFill>
        <p:spPr>
          <a:xfrm>
            <a:off x="6519318" y="2390125"/>
            <a:ext cx="2343494" cy="1460850"/>
          </a:xfrm>
          <a:prstGeom prst="rect">
            <a:avLst/>
          </a:prstGeom>
          <a:noFill/>
          <a:ln>
            <a:noFill/>
          </a:ln>
        </p:spPr>
      </p:pic>
      <p:pic>
        <p:nvPicPr>
          <p:cNvPr id="1143" name="Google Shape;1143;p94"/>
          <p:cNvPicPr preferRelativeResize="0"/>
          <p:nvPr/>
        </p:nvPicPr>
        <p:blipFill>
          <a:blip r:embed="rId6">
            <a:alphaModFix/>
          </a:blip>
          <a:stretch>
            <a:fillRect/>
          </a:stretch>
        </p:blipFill>
        <p:spPr>
          <a:xfrm>
            <a:off x="6519275" y="307699"/>
            <a:ext cx="2343575" cy="1460875"/>
          </a:xfrm>
          <a:prstGeom prst="rect">
            <a:avLst/>
          </a:prstGeom>
          <a:noFill/>
          <a:ln>
            <a:noFill/>
          </a:ln>
        </p:spPr>
      </p:pic>
      <p:sp>
        <p:nvSpPr>
          <p:cNvPr id="1144" name="Google Shape;1144;p94"/>
          <p:cNvSpPr txBox="1"/>
          <p:nvPr/>
        </p:nvSpPr>
        <p:spPr>
          <a:xfrm>
            <a:off x="4730725" y="4472525"/>
            <a:ext cx="3223800" cy="5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50">
                <a:highlight>
                  <a:srgbClr val="FFFFFF"/>
                </a:highlight>
              </a:rPr>
              <a:t>Gambar 4.3 </a:t>
            </a:r>
            <a:r>
              <a:rPr lang="en-GB" sz="1050">
                <a:highlight>
                  <a:srgbClr val="FFFFFF"/>
                </a:highlight>
              </a:rPr>
              <a:t>Hasil Pengujian pada Estimator 50</a:t>
            </a:r>
            <a:endParaRPr sz="1050">
              <a:highlight>
                <a:srgbClr val="FFFFFF"/>
              </a:highlight>
            </a:endParaRPr>
          </a:p>
          <a:p>
            <a:pPr indent="0" lvl="0" marL="0" rtl="0" algn="l">
              <a:spcBef>
                <a:spcPts val="0"/>
              </a:spcBef>
              <a:spcAft>
                <a:spcPts val="0"/>
              </a:spcAft>
              <a:buNone/>
            </a:pPr>
            <a:r>
              <a:t/>
            </a:r>
            <a:endParaRPr>
              <a:latin typeface="Calibri"/>
              <a:ea typeface="Calibri"/>
              <a:cs typeface="Calibri"/>
              <a:sym typeface="Calibri"/>
            </a:endParaRPr>
          </a:p>
        </p:txBody>
      </p:sp>
      <p:sp>
        <p:nvSpPr>
          <p:cNvPr id="1145" name="Google Shape;1145;p94"/>
          <p:cNvSpPr txBox="1"/>
          <p:nvPr/>
        </p:nvSpPr>
        <p:spPr>
          <a:xfrm>
            <a:off x="4107425" y="1817224"/>
            <a:ext cx="23436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highlight>
                  <a:srgbClr val="FFFFFF"/>
                </a:highlight>
              </a:rPr>
              <a:t>(a)</a:t>
            </a:r>
            <a:r>
              <a:rPr lang="en-GB" sz="1000">
                <a:highlight>
                  <a:srgbClr val="FFFFFF"/>
                </a:highlight>
              </a:rPr>
              <a:t> Hasil pengukuran setiap kombinasi pengujian pada estimators 5</a:t>
            </a:r>
            <a:endParaRPr sz="1000">
              <a:highlight>
                <a:srgbClr val="FFFFFF"/>
              </a:highlight>
            </a:endParaRPr>
          </a:p>
          <a:p>
            <a:pPr indent="0" lvl="0" marL="0" rtl="0" algn="ctr">
              <a:spcBef>
                <a:spcPts val="0"/>
              </a:spcBef>
              <a:spcAft>
                <a:spcPts val="0"/>
              </a:spcAft>
              <a:buNone/>
            </a:pPr>
            <a:r>
              <a:t/>
            </a:r>
            <a:endParaRPr sz="1000">
              <a:latin typeface="Calibri"/>
              <a:ea typeface="Calibri"/>
              <a:cs typeface="Calibri"/>
              <a:sym typeface="Calibri"/>
            </a:endParaRPr>
          </a:p>
        </p:txBody>
      </p:sp>
      <p:sp>
        <p:nvSpPr>
          <p:cNvPr id="1146" name="Google Shape;1146;p94"/>
          <p:cNvSpPr txBox="1"/>
          <p:nvPr/>
        </p:nvSpPr>
        <p:spPr>
          <a:xfrm>
            <a:off x="6519275" y="1879038"/>
            <a:ext cx="2480100" cy="869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highlight>
                  <a:srgbClr val="FFFFFF"/>
                </a:highlight>
              </a:rPr>
              <a:t>(b)</a:t>
            </a:r>
            <a:r>
              <a:rPr lang="en-GB" sz="1000">
                <a:highlight>
                  <a:srgbClr val="FFFFFF"/>
                </a:highlight>
              </a:rPr>
              <a:t> Perbandingan max depth terhadap recall dan f-score</a:t>
            </a:r>
            <a:endParaRPr sz="1000">
              <a:highlight>
                <a:srgbClr val="FFFFFF"/>
              </a:highlight>
            </a:endParaRPr>
          </a:p>
          <a:p>
            <a:pPr indent="0" lvl="0" marL="0" rtl="0" algn="ctr">
              <a:lnSpc>
                <a:spcPct val="115000"/>
              </a:lnSpc>
              <a:spcBef>
                <a:spcPts val="0"/>
              </a:spcBef>
              <a:spcAft>
                <a:spcPts val="0"/>
              </a:spcAft>
              <a:buNone/>
            </a:pPr>
            <a:r>
              <a:t/>
            </a:r>
            <a:endParaRPr sz="1000">
              <a:highlight>
                <a:srgbClr val="FFFFFF"/>
              </a:highlight>
            </a:endParaRPr>
          </a:p>
          <a:p>
            <a:pPr indent="0" lvl="0" marL="0" rtl="0" algn="ctr">
              <a:spcBef>
                <a:spcPts val="0"/>
              </a:spcBef>
              <a:spcAft>
                <a:spcPts val="0"/>
              </a:spcAft>
              <a:buNone/>
            </a:pPr>
            <a:r>
              <a:t/>
            </a:r>
            <a:endParaRPr sz="1000">
              <a:latin typeface="Calibri"/>
              <a:ea typeface="Calibri"/>
              <a:cs typeface="Calibri"/>
              <a:sym typeface="Calibri"/>
            </a:endParaRPr>
          </a:p>
        </p:txBody>
      </p:sp>
      <p:sp>
        <p:nvSpPr>
          <p:cNvPr id="1147" name="Google Shape;1147;p94"/>
          <p:cNvSpPr txBox="1"/>
          <p:nvPr/>
        </p:nvSpPr>
        <p:spPr>
          <a:xfrm>
            <a:off x="3994763" y="3850975"/>
            <a:ext cx="22422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(c) </a:t>
            </a:r>
            <a:r>
              <a:rPr lang="en-GB" sz="1000"/>
              <a:t>Perbandingan lambda terhadap recall dan F-score</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148" name="Google Shape;1148;p94"/>
          <p:cNvSpPr txBox="1"/>
          <p:nvPr/>
        </p:nvSpPr>
        <p:spPr>
          <a:xfrm>
            <a:off x="6638213" y="3850975"/>
            <a:ext cx="22422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(d) </a:t>
            </a:r>
            <a:r>
              <a:rPr lang="en-GB" sz="1000"/>
              <a:t>Perbandingan gamma terhadap recall dan f-score</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149" name="Google Shape;1149;p94"/>
          <p:cNvSpPr/>
          <p:nvPr/>
        </p:nvSpPr>
        <p:spPr>
          <a:xfrm>
            <a:off x="4805975" y="965000"/>
            <a:ext cx="416700" cy="4167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4"/>
          <p:cNvSpPr/>
          <p:nvPr/>
        </p:nvSpPr>
        <p:spPr>
          <a:xfrm>
            <a:off x="7348700" y="877000"/>
            <a:ext cx="416700" cy="4167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4"/>
          <p:cNvSpPr txBox="1"/>
          <p:nvPr>
            <p:ph idx="1" type="body"/>
          </p:nvPr>
        </p:nvSpPr>
        <p:spPr>
          <a:xfrm>
            <a:off x="439025" y="1030775"/>
            <a:ext cx="3121800" cy="32571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SzPct val="100000"/>
              <a:buChar char="●"/>
            </a:pPr>
            <a:r>
              <a:rPr lang="en-GB" sz="1500"/>
              <a:t>T</a:t>
            </a:r>
            <a:r>
              <a:rPr lang="en-GB" sz="1500"/>
              <a:t>erjadi lonjakan F-score dari pengujian no 8 ke 9</a:t>
            </a:r>
            <a:r>
              <a:rPr lang="en-GB" sz="1500"/>
              <a:t> pada gambar A.</a:t>
            </a:r>
            <a:endParaRPr sz="1500"/>
          </a:p>
          <a:p>
            <a:pPr indent="-316706" lvl="0" marL="457200" rtl="0" algn="l">
              <a:spcBef>
                <a:spcPts val="0"/>
              </a:spcBef>
              <a:spcAft>
                <a:spcPts val="0"/>
              </a:spcAft>
              <a:buSzPct val="100000"/>
              <a:buChar char="●"/>
            </a:pPr>
            <a:r>
              <a:rPr lang="en-GB" sz="1500"/>
              <a:t>Lonjakan F-score pada  Max Depth dari max_depth sebesar 5 ke 10 pada gambar B.</a:t>
            </a:r>
            <a:endParaRPr sz="1500"/>
          </a:p>
          <a:p>
            <a:pPr indent="-316706" lvl="0" marL="457200" rtl="0" algn="l">
              <a:spcBef>
                <a:spcPts val="0"/>
              </a:spcBef>
              <a:spcAft>
                <a:spcPts val="0"/>
              </a:spcAft>
              <a:buSzPct val="100000"/>
              <a:buChar char="●"/>
            </a:pPr>
            <a:r>
              <a:rPr lang="en-GB" sz="1500"/>
              <a:t>Akurasi statik mendekati 1.0 (100%)</a:t>
            </a:r>
            <a:endParaRPr sz="1500"/>
          </a:p>
          <a:p>
            <a:pPr indent="-316706" lvl="0" marL="457200" rtl="0" algn="l">
              <a:spcBef>
                <a:spcPts val="0"/>
              </a:spcBef>
              <a:spcAft>
                <a:spcPts val="0"/>
              </a:spcAft>
              <a:buSzPct val="100000"/>
              <a:buChar char="●"/>
            </a:pPr>
            <a:r>
              <a:rPr lang="en-GB" sz="1500"/>
              <a:t>Recall cenderung turun, F-score cenderung naik semakin bertambahnya nomor pengujian</a:t>
            </a:r>
            <a:endParaRPr sz="1500"/>
          </a:p>
          <a:p>
            <a:pPr indent="-316706" lvl="0" marL="457200" rtl="0" algn="l">
              <a:spcBef>
                <a:spcPts val="0"/>
              </a:spcBef>
              <a:spcAft>
                <a:spcPts val="0"/>
              </a:spcAft>
              <a:buSzPct val="100000"/>
              <a:buChar char="●"/>
            </a:pPr>
            <a:r>
              <a:rPr lang="en-GB" sz="1500"/>
              <a:t>Max Depth ↑, Recall ↓,  F-score ↑</a:t>
            </a:r>
            <a:endParaRPr sz="1500"/>
          </a:p>
          <a:p>
            <a:pPr indent="-316706" lvl="0" marL="457200" rtl="0" algn="l">
              <a:spcBef>
                <a:spcPts val="0"/>
              </a:spcBef>
              <a:spcAft>
                <a:spcPts val="0"/>
              </a:spcAft>
              <a:buSzPct val="100000"/>
              <a:buChar char="●"/>
            </a:pPr>
            <a:r>
              <a:rPr lang="en-GB" sz="1500"/>
              <a:t>Lambda ↑, Recall ↓,  F-score ↑</a:t>
            </a:r>
            <a:endParaRPr sz="1500"/>
          </a:p>
          <a:p>
            <a:pPr indent="-316706" lvl="0" marL="457200" rtl="0" algn="l">
              <a:spcBef>
                <a:spcPts val="0"/>
              </a:spcBef>
              <a:spcAft>
                <a:spcPts val="0"/>
              </a:spcAft>
              <a:buSzPct val="100000"/>
              <a:buChar char="●"/>
            </a:pPr>
            <a:r>
              <a:rPr lang="en-GB" sz="1500"/>
              <a:t>Gamma ↑, Recall ↑, F-score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95"/>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Estimators 50</a:t>
            </a:r>
            <a:endParaRPr/>
          </a:p>
        </p:txBody>
      </p:sp>
      <p:sp>
        <p:nvSpPr>
          <p:cNvPr id="1157" name="Google Shape;1157;p95"/>
          <p:cNvSpPr txBox="1"/>
          <p:nvPr>
            <p:ph idx="1" type="body"/>
          </p:nvPr>
        </p:nvSpPr>
        <p:spPr>
          <a:xfrm>
            <a:off x="819150" y="1318925"/>
            <a:ext cx="7505700" cy="311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8" name="Google Shape;1158;p95" title="Chart"/>
          <p:cNvPicPr preferRelativeResize="0"/>
          <p:nvPr/>
        </p:nvPicPr>
        <p:blipFill>
          <a:blip r:embed="rId3">
            <a:alphaModFix/>
          </a:blip>
          <a:stretch>
            <a:fillRect/>
          </a:stretch>
        </p:blipFill>
        <p:spPr>
          <a:xfrm>
            <a:off x="819150" y="1582362"/>
            <a:ext cx="3174424" cy="1978774"/>
          </a:xfrm>
          <a:prstGeom prst="rect">
            <a:avLst/>
          </a:prstGeom>
          <a:noFill/>
          <a:ln>
            <a:noFill/>
          </a:ln>
        </p:spPr>
      </p:pic>
      <p:pic>
        <p:nvPicPr>
          <p:cNvPr id="1159" name="Google Shape;1159;p95" title="Chart"/>
          <p:cNvPicPr preferRelativeResize="0"/>
          <p:nvPr/>
        </p:nvPicPr>
        <p:blipFill>
          <a:blip r:embed="rId4">
            <a:alphaModFix/>
          </a:blip>
          <a:stretch>
            <a:fillRect/>
          </a:stretch>
        </p:blipFill>
        <p:spPr>
          <a:xfrm>
            <a:off x="4374827" y="1555148"/>
            <a:ext cx="3261657" cy="2033176"/>
          </a:xfrm>
          <a:prstGeom prst="rect">
            <a:avLst/>
          </a:prstGeom>
          <a:noFill/>
          <a:ln>
            <a:noFill/>
          </a:ln>
        </p:spPr>
      </p:pic>
      <p:sp>
        <p:nvSpPr>
          <p:cNvPr id="1160" name="Google Shape;1160;p95"/>
          <p:cNvSpPr txBox="1"/>
          <p:nvPr/>
        </p:nvSpPr>
        <p:spPr>
          <a:xfrm>
            <a:off x="1138750" y="4308225"/>
            <a:ext cx="7253700" cy="58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50"/>
              <a:t>Gambar 4.4 </a:t>
            </a:r>
            <a:r>
              <a:rPr lang="en-GB" sz="1050"/>
              <a:t>Hasil pengujian yang telah diurutkan dari nilai tertinggi ke nilai terendah pada estimators 50</a:t>
            </a:r>
            <a:endParaRPr sz="1050"/>
          </a:p>
          <a:p>
            <a:pPr indent="0" lvl="0" marL="0" rtl="0" algn="ctr">
              <a:spcBef>
                <a:spcPts val="0"/>
              </a:spcBef>
              <a:spcAft>
                <a:spcPts val="0"/>
              </a:spcAft>
              <a:buNone/>
            </a:pPr>
            <a:r>
              <a:t/>
            </a:r>
            <a:endParaRPr>
              <a:latin typeface="Calibri"/>
              <a:ea typeface="Calibri"/>
              <a:cs typeface="Calibri"/>
              <a:sym typeface="Calibri"/>
            </a:endParaRPr>
          </a:p>
        </p:txBody>
      </p:sp>
      <p:sp>
        <p:nvSpPr>
          <p:cNvPr id="1161" name="Google Shape;1161;p95"/>
          <p:cNvSpPr txBox="1"/>
          <p:nvPr/>
        </p:nvSpPr>
        <p:spPr>
          <a:xfrm>
            <a:off x="1343225" y="3615525"/>
            <a:ext cx="25206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(a)</a:t>
            </a:r>
            <a:r>
              <a:rPr lang="en-GB" sz="1000"/>
              <a:t> Hasil pengujian dengan menggunakan metrik pengukuran recall</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162" name="Google Shape;1162;p95"/>
          <p:cNvSpPr txBox="1"/>
          <p:nvPr/>
        </p:nvSpPr>
        <p:spPr>
          <a:xfrm>
            <a:off x="4983225" y="3561125"/>
            <a:ext cx="2520600" cy="104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(b)</a:t>
            </a:r>
            <a:r>
              <a:rPr lang="en-GB" sz="1000"/>
              <a:t> </a:t>
            </a:r>
            <a:r>
              <a:rPr lang="en-GB" sz="1000">
                <a:highlight>
                  <a:srgbClr val="FFFFFF"/>
                </a:highlight>
              </a:rPr>
              <a:t>Hasil pengujian dengan menggunakan metrik pengukuran f-score dan akurasi</a:t>
            </a:r>
            <a:endParaRPr sz="1000">
              <a:highlight>
                <a:srgbClr val="FFFFFF"/>
              </a:highlight>
            </a:endParaRPr>
          </a:p>
          <a:p>
            <a:pPr indent="0" lvl="0" marL="0" rtl="0" algn="ctr">
              <a:lnSpc>
                <a:spcPct val="115000"/>
              </a:lnSpc>
              <a:spcBef>
                <a:spcPts val="0"/>
              </a:spcBef>
              <a:spcAft>
                <a:spcPts val="0"/>
              </a:spcAft>
              <a:buNone/>
            </a:pPr>
            <a:r>
              <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163" name="Google Shape;1163;p95"/>
          <p:cNvSpPr/>
          <p:nvPr/>
        </p:nvSpPr>
        <p:spPr>
          <a:xfrm>
            <a:off x="1249075" y="2084424"/>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5"/>
          <p:cNvSpPr/>
          <p:nvPr/>
        </p:nvSpPr>
        <p:spPr>
          <a:xfrm>
            <a:off x="4735225" y="2381111"/>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par>
                                <p:cTn fill="hold" nodeType="with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96"/>
          <p:cNvSpPr txBox="1"/>
          <p:nvPr>
            <p:ph type="title"/>
          </p:nvPr>
        </p:nvSpPr>
        <p:spPr>
          <a:xfrm>
            <a:off x="563475" y="3643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Estimators 50</a:t>
            </a:r>
            <a:endParaRPr/>
          </a:p>
          <a:p>
            <a:pPr indent="0" lvl="0" marL="0" rtl="0" algn="l">
              <a:spcBef>
                <a:spcPts val="0"/>
              </a:spcBef>
              <a:spcAft>
                <a:spcPts val="0"/>
              </a:spcAft>
              <a:buNone/>
            </a:pPr>
            <a:r>
              <a:t/>
            </a:r>
            <a:endParaRPr/>
          </a:p>
        </p:txBody>
      </p:sp>
      <p:sp>
        <p:nvSpPr>
          <p:cNvPr id="1170" name="Google Shape;1170;p96"/>
          <p:cNvSpPr txBox="1"/>
          <p:nvPr>
            <p:ph idx="1" type="body"/>
          </p:nvPr>
        </p:nvSpPr>
        <p:spPr>
          <a:xfrm>
            <a:off x="819150" y="1318925"/>
            <a:ext cx="7505700" cy="311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1" name="Google Shape;1171;p96"/>
          <p:cNvPicPr preferRelativeResize="0"/>
          <p:nvPr/>
        </p:nvPicPr>
        <p:blipFill>
          <a:blip r:embed="rId3">
            <a:alphaModFix/>
          </a:blip>
          <a:stretch>
            <a:fillRect/>
          </a:stretch>
        </p:blipFill>
        <p:spPr>
          <a:xfrm>
            <a:off x="2125575" y="1001588"/>
            <a:ext cx="4381500" cy="3254325"/>
          </a:xfrm>
          <a:prstGeom prst="rect">
            <a:avLst/>
          </a:prstGeom>
          <a:noFill/>
          <a:ln>
            <a:noFill/>
          </a:ln>
        </p:spPr>
      </p:pic>
      <p:sp>
        <p:nvSpPr>
          <p:cNvPr id="1172" name="Google Shape;1172;p96"/>
          <p:cNvSpPr txBox="1"/>
          <p:nvPr/>
        </p:nvSpPr>
        <p:spPr>
          <a:xfrm>
            <a:off x="2548075" y="4349400"/>
            <a:ext cx="3822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t>Tabel 4.10 </a:t>
            </a:r>
            <a:r>
              <a:rPr lang="en-GB" sz="1200"/>
              <a:t>Hasil Pengujian XGBoost dengan Estimators 50</a:t>
            </a:r>
            <a:endParaRPr sz="1200"/>
          </a:p>
          <a:p>
            <a:pPr indent="0" lvl="0" marL="0" rtl="0" algn="ctr">
              <a:spcBef>
                <a:spcPts val="0"/>
              </a:spcBef>
              <a:spcAft>
                <a:spcPts val="0"/>
              </a:spcAft>
              <a:buNone/>
            </a:pPr>
            <a:r>
              <a:t/>
            </a:r>
            <a:endParaRPr sz="1200">
              <a:latin typeface="Calibri"/>
              <a:ea typeface="Calibri"/>
              <a:cs typeface="Calibri"/>
              <a:sym typeface="Calibri"/>
            </a:endParaRPr>
          </a:p>
        </p:txBody>
      </p:sp>
      <p:sp>
        <p:nvSpPr>
          <p:cNvPr id="1173" name="Google Shape;1173;p96"/>
          <p:cNvSpPr/>
          <p:nvPr/>
        </p:nvSpPr>
        <p:spPr>
          <a:xfrm>
            <a:off x="4691750" y="126757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6"/>
          <p:cNvSpPr/>
          <p:nvPr/>
        </p:nvSpPr>
        <p:spPr>
          <a:xfrm>
            <a:off x="4691750" y="1779300"/>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6"/>
          <p:cNvSpPr/>
          <p:nvPr/>
        </p:nvSpPr>
        <p:spPr>
          <a:xfrm>
            <a:off x="5294275" y="340687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6"/>
          <p:cNvSpPr/>
          <p:nvPr/>
        </p:nvSpPr>
        <p:spPr>
          <a:xfrm>
            <a:off x="5294275" y="397122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6"/>
          <p:cNvSpPr/>
          <p:nvPr/>
        </p:nvSpPr>
        <p:spPr>
          <a:xfrm>
            <a:off x="5917350" y="340687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6"/>
          <p:cNvSpPr/>
          <p:nvPr/>
        </p:nvSpPr>
        <p:spPr>
          <a:xfrm>
            <a:off x="5917350" y="397122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1000"/>
                                        <p:tgtEl>
                                          <p:spTgt spid="1173"/>
                                        </p:tgtEl>
                                      </p:cBhvr>
                                    </p:animEffect>
                                  </p:childTnLst>
                                </p:cTn>
                              </p:par>
                              <p:par>
                                <p:cTn fill="hold" nodeType="with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par>
                                <p:cTn fill="hold" nodeType="with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par>
                                <p:cTn fill="hold" nodeType="with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par>
                                <p:cTn fill="hold" nodeType="with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par>
                                <p:cTn fill="hold" nodeType="with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97"/>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Pengujian estimators 100</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98"/>
          <p:cNvSpPr txBox="1"/>
          <p:nvPr>
            <p:ph type="title"/>
          </p:nvPr>
        </p:nvSpPr>
        <p:spPr>
          <a:xfrm>
            <a:off x="325650" y="311600"/>
            <a:ext cx="2631900" cy="81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Estimators 100</a:t>
            </a:r>
            <a:endParaRPr/>
          </a:p>
          <a:p>
            <a:pPr indent="0" lvl="0" marL="0" rtl="0" algn="l">
              <a:spcBef>
                <a:spcPts val="0"/>
              </a:spcBef>
              <a:spcAft>
                <a:spcPts val="0"/>
              </a:spcAft>
              <a:buNone/>
            </a:pPr>
            <a:r>
              <a:t/>
            </a:r>
            <a:endParaRPr/>
          </a:p>
        </p:txBody>
      </p:sp>
      <p:pic>
        <p:nvPicPr>
          <p:cNvPr id="1189" name="Google Shape;1189;p98"/>
          <p:cNvPicPr preferRelativeResize="0"/>
          <p:nvPr/>
        </p:nvPicPr>
        <p:blipFill>
          <a:blip r:embed="rId3">
            <a:alphaModFix/>
          </a:blip>
          <a:stretch>
            <a:fillRect/>
          </a:stretch>
        </p:blipFill>
        <p:spPr>
          <a:xfrm>
            <a:off x="6584337" y="2374800"/>
            <a:ext cx="2317025" cy="1444323"/>
          </a:xfrm>
          <a:prstGeom prst="rect">
            <a:avLst/>
          </a:prstGeom>
          <a:noFill/>
          <a:ln>
            <a:noFill/>
          </a:ln>
        </p:spPr>
      </p:pic>
      <p:pic>
        <p:nvPicPr>
          <p:cNvPr id="1190" name="Google Shape;1190;p98"/>
          <p:cNvPicPr preferRelativeResize="0"/>
          <p:nvPr/>
        </p:nvPicPr>
        <p:blipFill>
          <a:blip r:embed="rId4">
            <a:alphaModFix/>
          </a:blip>
          <a:stretch>
            <a:fillRect/>
          </a:stretch>
        </p:blipFill>
        <p:spPr>
          <a:xfrm>
            <a:off x="4083325" y="2374775"/>
            <a:ext cx="2317025" cy="1444386"/>
          </a:xfrm>
          <a:prstGeom prst="rect">
            <a:avLst/>
          </a:prstGeom>
          <a:noFill/>
          <a:ln>
            <a:noFill/>
          </a:ln>
        </p:spPr>
      </p:pic>
      <p:pic>
        <p:nvPicPr>
          <p:cNvPr id="1191" name="Google Shape;1191;p98"/>
          <p:cNvPicPr preferRelativeResize="0"/>
          <p:nvPr/>
        </p:nvPicPr>
        <p:blipFill>
          <a:blip r:embed="rId5">
            <a:alphaModFix/>
          </a:blip>
          <a:stretch>
            <a:fillRect/>
          </a:stretch>
        </p:blipFill>
        <p:spPr>
          <a:xfrm>
            <a:off x="6540700" y="311600"/>
            <a:ext cx="2404300" cy="1498725"/>
          </a:xfrm>
          <a:prstGeom prst="rect">
            <a:avLst/>
          </a:prstGeom>
          <a:noFill/>
          <a:ln>
            <a:noFill/>
          </a:ln>
        </p:spPr>
      </p:pic>
      <p:pic>
        <p:nvPicPr>
          <p:cNvPr id="1192" name="Google Shape;1192;p98"/>
          <p:cNvPicPr preferRelativeResize="0"/>
          <p:nvPr/>
        </p:nvPicPr>
        <p:blipFill>
          <a:blip r:embed="rId6">
            <a:alphaModFix/>
          </a:blip>
          <a:stretch>
            <a:fillRect/>
          </a:stretch>
        </p:blipFill>
        <p:spPr>
          <a:xfrm>
            <a:off x="4083326" y="338788"/>
            <a:ext cx="2317025" cy="1444350"/>
          </a:xfrm>
          <a:prstGeom prst="rect">
            <a:avLst/>
          </a:prstGeom>
          <a:noFill/>
          <a:ln>
            <a:noFill/>
          </a:ln>
        </p:spPr>
      </p:pic>
      <p:sp>
        <p:nvSpPr>
          <p:cNvPr id="1193" name="Google Shape;1193;p98"/>
          <p:cNvSpPr txBox="1"/>
          <p:nvPr/>
        </p:nvSpPr>
        <p:spPr>
          <a:xfrm>
            <a:off x="4803350" y="4410775"/>
            <a:ext cx="3216000" cy="58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50">
                <a:highlight>
                  <a:srgbClr val="FFFFFF"/>
                </a:highlight>
              </a:rPr>
              <a:t>Gambar 4.5 </a:t>
            </a:r>
            <a:r>
              <a:rPr lang="en-GB" sz="1050">
                <a:highlight>
                  <a:srgbClr val="FFFFFF"/>
                </a:highlight>
              </a:rPr>
              <a:t>Hasil Pengujian pada Estimator 100</a:t>
            </a:r>
            <a:endParaRPr sz="1050">
              <a:highlight>
                <a:srgbClr val="FFFFFF"/>
              </a:highlight>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1194" name="Google Shape;1194;p98"/>
          <p:cNvSpPr txBox="1"/>
          <p:nvPr/>
        </p:nvSpPr>
        <p:spPr>
          <a:xfrm>
            <a:off x="3996150" y="1783150"/>
            <a:ext cx="24042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(a) </a:t>
            </a:r>
            <a:r>
              <a:rPr lang="en-GB" sz="1000"/>
              <a:t>Hasil pengukuran setiap kombinasi pengujian pada estimators 100</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195" name="Google Shape;1195;p98"/>
          <p:cNvSpPr txBox="1"/>
          <p:nvPr/>
        </p:nvSpPr>
        <p:spPr>
          <a:xfrm>
            <a:off x="6540750" y="1783150"/>
            <a:ext cx="24042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(b) </a:t>
            </a:r>
            <a:r>
              <a:rPr lang="en-GB" sz="1000"/>
              <a:t>Perbandingan max depth terhadap recall dan F-score</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196" name="Google Shape;1196;p98"/>
          <p:cNvSpPr txBox="1"/>
          <p:nvPr/>
        </p:nvSpPr>
        <p:spPr>
          <a:xfrm>
            <a:off x="3925885" y="3819125"/>
            <a:ext cx="26319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(c) </a:t>
            </a:r>
            <a:r>
              <a:rPr lang="en-GB" sz="1000"/>
              <a:t>Perbandingan lambda terhadap recall dan F-score</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197" name="Google Shape;1197;p98"/>
          <p:cNvSpPr/>
          <p:nvPr/>
        </p:nvSpPr>
        <p:spPr>
          <a:xfrm>
            <a:off x="4898850" y="870324"/>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8"/>
          <p:cNvSpPr/>
          <p:nvPr/>
        </p:nvSpPr>
        <p:spPr>
          <a:xfrm>
            <a:off x="7376800" y="870324"/>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8"/>
          <p:cNvSpPr txBox="1"/>
          <p:nvPr>
            <p:ph idx="1" type="body"/>
          </p:nvPr>
        </p:nvSpPr>
        <p:spPr>
          <a:xfrm>
            <a:off x="439025" y="1030775"/>
            <a:ext cx="3486900" cy="32571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GB" sz="1500"/>
              <a:t>Terdapat Lonjakan F-score dari pengujian no 32 ke 33 pada gambar A.</a:t>
            </a:r>
            <a:endParaRPr sz="1500"/>
          </a:p>
          <a:p>
            <a:pPr indent="-323850" lvl="0" marL="457200" rtl="0" algn="l">
              <a:spcBef>
                <a:spcPts val="0"/>
              </a:spcBef>
              <a:spcAft>
                <a:spcPts val="0"/>
              </a:spcAft>
              <a:buSzPts val="1500"/>
              <a:buChar char="●"/>
            </a:pPr>
            <a:r>
              <a:rPr lang="en-GB" sz="1500"/>
              <a:t>Lonjakan juga terjadi Max Depth dari 5 ke 10 pada Gambar B.</a:t>
            </a:r>
            <a:endParaRPr sz="1500"/>
          </a:p>
          <a:p>
            <a:pPr indent="-323850" lvl="0" marL="457200" rtl="0" algn="l">
              <a:spcBef>
                <a:spcPts val="0"/>
              </a:spcBef>
              <a:spcAft>
                <a:spcPts val="0"/>
              </a:spcAft>
              <a:buSzPts val="1500"/>
              <a:buChar char="●"/>
            </a:pPr>
            <a:r>
              <a:rPr lang="en-GB" sz="1500"/>
              <a:t>Akurasi statik mendekati 1.0 (100%)</a:t>
            </a:r>
            <a:endParaRPr sz="1500"/>
          </a:p>
          <a:p>
            <a:pPr indent="-323850" lvl="0" marL="457200" rtl="0" algn="l">
              <a:spcBef>
                <a:spcPts val="0"/>
              </a:spcBef>
              <a:spcAft>
                <a:spcPts val="0"/>
              </a:spcAft>
              <a:buSzPts val="1500"/>
              <a:buChar char="●"/>
            </a:pPr>
            <a:r>
              <a:rPr lang="en-GB" sz="1500"/>
              <a:t>Recall cenderung turun, F-score cenderung naik semakin bertambahnya nomor pengujian</a:t>
            </a:r>
            <a:endParaRPr sz="1500"/>
          </a:p>
          <a:p>
            <a:pPr indent="-323850" lvl="0" marL="457200" rtl="0" algn="l">
              <a:spcBef>
                <a:spcPts val="0"/>
              </a:spcBef>
              <a:spcAft>
                <a:spcPts val="0"/>
              </a:spcAft>
              <a:buSzPts val="1500"/>
              <a:buChar char="●"/>
            </a:pPr>
            <a:r>
              <a:rPr lang="en-GB" sz="1500"/>
              <a:t>Max Depth ↑, Recall ↓,  F-score ↑</a:t>
            </a:r>
            <a:endParaRPr sz="1500"/>
          </a:p>
          <a:p>
            <a:pPr indent="-323850" lvl="0" marL="457200" rtl="0" algn="l">
              <a:spcBef>
                <a:spcPts val="0"/>
              </a:spcBef>
              <a:spcAft>
                <a:spcPts val="0"/>
              </a:spcAft>
              <a:buSzPts val="1500"/>
              <a:buChar char="●"/>
            </a:pPr>
            <a:r>
              <a:rPr lang="en-GB" sz="1500"/>
              <a:t>Lambda ↑, Recall ↓,  F-score ↑</a:t>
            </a:r>
            <a:endParaRPr sz="1500"/>
          </a:p>
          <a:p>
            <a:pPr indent="-323850" lvl="0" marL="457200" rtl="0" algn="l">
              <a:spcBef>
                <a:spcPts val="0"/>
              </a:spcBef>
              <a:spcAft>
                <a:spcPts val="0"/>
              </a:spcAft>
              <a:buSzPts val="1500"/>
              <a:buChar char="●"/>
            </a:pPr>
            <a:r>
              <a:rPr lang="en-GB" sz="1500"/>
              <a:t>Gamma ↑, Recall ↑, F-score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0"/>
                                        <p:tgtEl>
                                          <p:spTgt spid="1197"/>
                                        </p:tgtEl>
                                      </p:cBhvr>
                                    </p:animEffect>
                                  </p:childTnLst>
                                </p:cTn>
                              </p:par>
                              <p:par>
                                <p:cTn fill="hold" nodeType="with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1000"/>
                                        <p:tgtEl>
                                          <p:spTgt spid="1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99"/>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Estimator 100</a:t>
            </a:r>
            <a:endParaRPr/>
          </a:p>
        </p:txBody>
      </p:sp>
      <p:sp>
        <p:nvSpPr>
          <p:cNvPr id="1205" name="Google Shape;1205;p99"/>
          <p:cNvSpPr txBox="1"/>
          <p:nvPr>
            <p:ph idx="1" type="body"/>
          </p:nvPr>
        </p:nvSpPr>
        <p:spPr>
          <a:xfrm>
            <a:off x="819150" y="1318925"/>
            <a:ext cx="7505700" cy="311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6" name="Google Shape;1206;p99"/>
          <p:cNvPicPr preferRelativeResize="0"/>
          <p:nvPr/>
        </p:nvPicPr>
        <p:blipFill>
          <a:blip r:embed="rId3">
            <a:alphaModFix/>
          </a:blip>
          <a:stretch>
            <a:fillRect/>
          </a:stretch>
        </p:blipFill>
        <p:spPr>
          <a:xfrm>
            <a:off x="5143625" y="1421826"/>
            <a:ext cx="3017100" cy="1880675"/>
          </a:xfrm>
          <a:prstGeom prst="rect">
            <a:avLst/>
          </a:prstGeom>
          <a:noFill/>
          <a:ln>
            <a:noFill/>
          </a:ln>
        </p:spPr>
      </p:pic>
      <p:pic>
        <p:nvPicPr>
          <p:cNvPr id="1207" name="Google Shape;1207;p99"/>
          <p:cNvPicPr preferRelativeResize="0"/>
          <p:nvPr/>
        </p:nvPicPr>
        <p:blipFill>
          <a:blip r:embed="rId4">
            <a:alphaModFix/>
          </a:blip>
          <a:stretch>
            <a:fillRect/>
          </a:stretch>
        </p:blipFill>
        <p:spPr>
          <a:xfrm>
            <a:off x="883050" y="1421825"/>
            <a:ext cx="3200925" cy="1995300"/>
          </a:xfrm>
          <a:prstGeom prst="rect">
            <a:avLst/>
          </a:prstGeom>
          <a:noFill/>
          <a:ln>
            <a:noFill/>
          </a:ln>
        </p:spPr>
      </p:pic>
      <p:sp>
        <p:nvSpPr>
          <p:cNvPr id="1208" name="Google Shape;1208;p99"/>
          <p:cNvSpPr txBox="1"/>
          <p:nvPr/>
        </p:nvSpPr>
        <p:spPr>
          <a:xfrm>
            <a:off x="2893350" y="4120400"/>
            <a:ext cx="3667200" cy="77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50"/>
              <a:t>Gambar 4.6 </a:t>
            </a:r>
            <a:r>
              <a:rPr lang="en-GB" sz="1050"/>
              <a:t>Hasil pengujian yang telah diurutkan dari nilai tertinggi ke nilai terendah pada estimators 100</a:t>
            </a:r>
            <a:endParaRPr sz="1050"/>
          </a:p>
          <a:p>
            <a:pPr indent="0" lvl="0" marL="0" rtl="0" algn="ctr">
              <a:spcBef>
                <a:spcPts val="0"/>
              </a:spcBef>
              <a:spcAft>
                <a:spcPts val="0"/>
              </a:spcAft>
              <a:buNone/>
            </a:pPr>
            <a:r>
              <a:t/>
            </a:r>
            <a:endParaRPr>
              <a:latin typeface="Calibri"/>
              <a:ea typeface="Calibri"/>
              <a:cs typeface="Calibri"/>
              <a:sym typeface="Calibri"/>
            </a:endParaRPr>
          </a:p>
        </p:txBody>
      </p:sp>
      <p:sp>
        <p:nvSpPr>
          <p:cNvPr id="1209" name="Google Shape;1209;p99"/>
          <p:cNvSpPr txBox="1"/>
          <p:nvPr/>
        </p:nvSpPr>
        <p:spPr>
          <a:xfrm>
            <a:off x="1381250" y="3417125"/>
            <a:ext cx="24765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(a) </a:t>
            </a:r>
            <a:r>
              <a:rPr lang="en-GB" sz="1000"/>
              <a:t>Hasil pengujian dengan menggunakan metrik pengukuran recall</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210" name="Google Shape;1210;p99"/>
          <p:cNvSpPr txBox="1"/>
          <p:nvPr/>
        </p:nvSpPr>
        <p:spPr>
          <a:xfrm>
            <a:off x="5307750" y="3405400"/>
            <a:ext cx="30171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(b) </a:t>
            </a:r>
            <a:r>
              <a:rPr lang="en-GB" sz="1000"/>
              <a:t>Hasil pengujian dengan menggunakan metrik pengukuran f-score dan akurasi</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211" name="Google Shape;1211;p99"/>
          <p:cNvSpPr/>
          <p:nvPr/>
        </p:nvSpPr>
        <p:spPr>
          <a:xfrm>
            <a:off x="1338775" y="1986400"/>
            <a:ext cx="302100" cy="3381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9"/>
          <p:cNvSpPr/>
          <p:nvPr/>
        </p:nvSpPr>
        <p:spPr>
          <a:xfrm>
            <a:off x="5530125" y="2193102"/>
            <a:ext cx="302100" cy="3381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00"/>
          <p:cNvSpPr txBox="1"/>
          <p:nvPr>
            <p:ph type="title"/>
          </p:nvPr>
        </p:nvSpPr>
        <p:spPr>
          <a:xfrm>
            <a:off x="563475" y="3643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Estimators 100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18" name="Google Shape;1218;p100"/>
          <p:cNvSpPr txBox="1"/>
          <p:nvPr>
            <p:ph idx="1" type="body"/>
          </p:nvPr>
        </p:nvSpPr>
        <p:spPr>
          <a:xfrm>
            <a:off x="819150" y="1318925"/>
            <a:ext cx="7505700" cy="311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9" name="Google Shape;1219;p100"/>
          <p:cNvPicPr preferRelativeResize="0"/>
          <p:nvPr/>
        </p:nvPicPr>
        <p:blipFill>
          <a:blip r:embed="rId3">
            <a:alphaModFix/>
          </a:blip>
          <a:stretch>
            <a:fillRect/>
          </a:stretch>
        </p:blipFill>
        <p:spPr>
          <a:xfrm>
            <a:off x="2447925" y="1127575"/>
            <a:ext cx="4248150" cy="3162300"/>
          </a:xfrm>
          <a:prstGeom prst="rect">
            <a:avLst/>
          </a:prstGeom>
          <a:noFill/>
          <a:ln>
            <a:noFill/>
          </a:ln>
        </p:spPr>
      </p:pic>
      <p:sp>
        <p:nvSpPr>
          <p:cNvPr id="1220" name="Google Shape;1220;p100"/>
          <p:cNvSpPr txBox="1"/>
          <p:nvPr/>
        </p:nvSpPr>
        <p:spPr>
          <a:xfrm>
            <a:off x="2548075" y="4289875"/>
            <a:ext cx="3822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t>Tabel 4.11 </a:t>
            </a:r>
            <a:r>
              <a:rPr lang="en-GB" sz="1200"/>
              <a:t>Hasil Pengujian XGBoost dengan Estimators 100</a:t>
            </a:r>
            <a:endParaRPr sz="1200"/>
          </a:p>
          <a:p>
            <a:pPr indent="0" lvl="0" marL="0" rtl="0" algn="ctr">
              <a:spcBef>
                <a:spcPts val="0"/>
              </a:spcBef>
              <a:spcAft>
                <a:spcPts val="0"/>
              </a:spcAft>
              <a:buNone/>
            </a:pPr>
            <a:r>
              <a:t/>
            </a:r>
            <a:endParaRPr sz="1200">
              <a:latin typeface="Calibri"/>
              <a:ea typeface="Calibri"/>
              <a:cs typeface="Calibri"/>
              <a:sym typeface="Calibri"/>
            </a:endParaRPr>
          </a:p>
        </p:txBody>
      </p:sp>
      <p:sp>
        <p:nvSpPr>
          <p:cNvPr id="1221" name="Google Shape;1221;p100"/>
          <p:cNvSpPr/>
          <p:nvPr/>
        </p:nvSpPr>
        <p:spPr>
          <a:xfrm>
            <a:off x="4917600" y="1411300"/>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0"/>
          <p:cNvSpPr/>
          <p:nvPr/>
        </p:nvSpPr>
        <p:spPr>
          <a:xfrm>
            <a:off x="4917600" y="183062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0"/>
          <p:cNvSpPr/>
          <p:nvPr/>
        </p:nvSpPr>
        <p:spPr>
          <a:xfrm>
            <a:off x="6136125" y="2208900"/>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0"/>
          <p:cNvSpPr/>
          <p:nvPr/>
        </p:nvSpPr>
        <p:spPr>
          <a:xfrm>
            <a:off x="6136125" y="273087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0"/>
          <p:cNvSpPr/>
          <p:nvPr/>
        </p:nvSpPr>
        <p:spPr>
          <a:xfrm>
            <a:off x="5526863" y="229802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0"/>
          <p:cNvSpPr/>
          <p:nvPr/>
        </p:nvSpPr>
        <p:spPr>
          <a:xfrm>
            <a:off x="5526875" y="273087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0"/>
          <p:cNvSpPr/>
          <p:nvPr/>
        </p:nvSpPr>
        <p:spPr>
          <a:xfrm>
            <a:off x="5526875" y="3198275"/>
            <a:ext cx="503100" cy="11655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par>
                                <p:cTn fill="hold" nodeType="with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1000"/>
                                        <p:tgtEl>
                                          <p:spTgt spid="1224"/>
                                        </p:tgtEl>
                                      </p:cBhvr>
                                    </p:animEffect>
                                  </p:childTnLst>
                                </p:cTn>
                              </p:par>
                              <p:par>
                                <p:cTn fill="hold" nodeType="with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par>
                                <p:cTn fill="hold" nodeType="with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par>
                                <p:cTn fill="hold" nodeType="with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par>
                                <p:cTn fill="hold" nodeType="with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01"/>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Pengujian estimators 200</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02"/>
          <p:cNvSpPr txBox="1"/>
          <p:nvPr>
            <p:ph type="title"/>
          </p:nvPr>
        </p:nvSpPr>
        <p:spPr>
          <a:xfrm>
            <a:off x="329425" y="315375"/>
            <a:ext cx="2815200" cy="79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Estimators 200</a:t>
            </a:r>
            <a:endParaRPr/>
          </a:p>
          <a:p>
            <a:pPr indent="0" lvl="0" marL="0" rtl="0" algn="l">
              <a:spcBef>
                <a:spcPts val="0"/>
              </a:spcBef>
              <a:spcAft>
                <a:spcPts val="0"/>
              </a:spcAft>
              <a:buNone/>
            </a:pPr>
            <a:r>
              <a:t/>
            </a:r>
            <a:endParaRPr/>
          </a:p>
        </p:txBody>
      </p:sp>
      <p:pic>
        <p:nvPicPr>
          <p:cNvPr id="1238" name="Google Shape;1238;p102"/>
          <p:cNvPicPr preferRelativeResize="0"/>
          <p:nvPr/>
        </p:nvPicPr>
        <p:blipFill>
          <a:blip r:embed="rId3">
            <a:alphaModFix/>
          </a:blip>
          <a:stretch>
            <a:fillRect/>
          </a:stretch>
        </p:blipFill>
        <p:spPr>
          <a:xfrm>
            <a:off x="12379775" y="-1574350"/>
            <a:ext cx="3629025" cy="2262161"/>
          </a:xfrm>
          <a:prstGeom prst="rect">
            <a:avLst/>
          </a:prstGeom>
          <a:noFill/>
          <a:ln>
            <a:noFill/>
          </a:ln>
        </p:spPr>
      </p:pic>
      <p:pic>
        <p:nvPicPr>
          <p:cNvPr id="1239" name="Google Shape;1239;p102"/>
          <p:cNvPicPr preferRelativeResize="0"/>
          <p:nvPr/>
        </p:nvPicPr>
        <p:blipFill>
          <a:blip r:embed="rId4">
            <a:alphaModFix/>
          </a:blip>
          <a:stretch>
            <a:fillRect/>
          </a:stretch>
        </p:blipFill>
        <p:spPr>
          <a:xfrm>
            <a:off x="12379775" y="840211"/>
            <a:ext cx="3629025" cy="2262161"/>
          </a:xfrm>
          <a:prstGeom prst="rect">
            <a:avLst/>
          </a:prstGeom>
          <a:noFill/>
          <a:ln>
            <a:noFill/>
          </a:ln>
        </p:spPr>
      </p:pic>
      <p:pic>
        <p:nvPicPr>
          <p:cNvPr id="1240" name="Google Shape;1240;p102"/>
          <p:cNvPicPr preferRelativeResize="0"/>
          <p:nvPr/>
        </p:nvPicPr>
        <p:blipFill>
          <a:blip r:embed="rId5">
            <a:alphaModFix/>
          </a:blip>
          <a:stretch>
            <a:fillRect/>
          </a:stretch>
        </p:blipFill>
        <p:spPr>
          <a:xfrm>
            <a:off x="6597290" y="371200"/>
            <a:ext cx="2226610" cy="1387950"/>
          </a:xfrm>
          <a:prstGeom prst="rect">
            <a:avLst/>
          </a:prstGeom>
          <a:noFill/>
          <a:ln>
            <a:noFill/>
          </a:ln>
        </p:spPr>
      </p:pic>
      <p:pic>
        <p:nvPicPr>
          <p:cNvPr id="1241" name="Google Shape;1241;p102"/>
          <p:cNvPicPr preferRelativeResize="0"/>
          <p:nvPr/>
        </p:nvPicPr>
        <p:blipFill>
          <a:blip r:embed="rId6">
            <a:alphaModFix/>
          </a:blip>
          <a:stretch>
            <a:fillRect/>
          </a:stretch>
        </p:blipFill>
        <p:spPr>
          <a:xfrm>
            <a:off x="4193090" y="371200"/>
            <a:ext cx="2226610" cy="1387950"/>
          </a:xfrm>
          <a:prstGeom prst="rect">
            <a:avLst/>
          </a:prstGeom>
          <a:noFill/>
          <a:ln>
            <a:noFill/>
          </a:ln>
        </p:spPr>
      </p:pic>
      <p:pic>
        <p:nvPicPr>
          <p:cNvPr id="1242" name="Google Shape;1242;p102"/>
          <p:cNvPicPr preferRelativeResize="0"/>
          <p:nvPr/>
        </p:nvPicPr>
        <p:blipFill>
          <a:blip r:embed="rId7">
            <a:alphaModFix/>
          </a:blip>
          <a:stretch>
            <a:fillRect/>
          </a:stretch>
        </p:blipFill>
        <p:spPr>
          <a:xfrm>
            <a:off x="6695878" y="2360299"/>
            <a:ext cx="2226685" cy="1387950"/>
          </a:xfrm>
          <a:prstGeom prst="rect">
            <a:avLst/>
          </a:prstGeom>
          <a:noFill/>
          <a:ln>
            <a:noFill/>
          </a:ln>
        </p:spPr>
      </p:pic>
      <p:pic>
        <p:nvPicPr>
          <p:cNvPr id="1243" name="Google Shape;1243;p102"/>
          <p:cNvPicPr preferRelativeResize="0"/>
          <p:nvPr/>
        </p:nvPicPr>
        <p:blipFill>
          <a:blip r:embed="rId8">
            <a:alphaModFix/>
          </a:blip>
          <a:stretch>
            <a:fillRect/>
          </a:stretch>
        </p:blipFill>
        <p:spPr>
          <a:xfrm>
            <a:off x="4193100" y="2360300"/>
            <a:ext cx="2226600" cy="1387943"/>
          </a:xfrm>
          <a:prstGeom prst="rect">
            <a:avLst/>
          </a:prstGeom>
          <a:noFill/>
          <a:ln>
            <a:noFill/>
          </a:ln>
        </p:spPr>
      </p:pic>
      <p:sp>
        <p:nvSpPr>
          <p:cNvPr id="1244" name="Google Shape;1244;p102"/>
          <p:cNvSpPr txBox="1"/>
          <p:nvPr/>
        </p:nvSpPr>
        <p:spPr>
          <a:xfrm>
            <a:off x="4932275" y="4251850"/>
            <a:ext cx="29529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highlight>
                  <a:srgbClr val="FFFFFF"/>
                </a:highlight>
              </a:rPr>
              <a:t>Gambar 4.7</a:t>
            </a:r>
            <a:endParaRPr b="1" sz="1200">
              <a:highlight>
                <a:srgbClr val="FFFFFF"/>
              </a:highlight>
            </a:endParaRPr>
          </a:p>
          <a:p>
            <a:pPr indent="0" lvl="0" marL="0" rtl="0" algn="ctr">
              <a:lnSpc>
                <a:spcPct val="115000"/>
              </a:lnSpc>
              <a:spcBef>
                <a:spcPts val="0"/>
              </a:spcBef>
              <a:spcAft>
                <a:spcPts val="0"/>
              </a:spcAft>
              <a:buNone/>
            </a:pPr>
            <a:r>
              <a:rPr lang="en-GB" sz="1200">
                <a:highlight>
                  <a:srgbClr val="FFFFFF"/>
                </a:highlight>
              </a:rPr>
              <a:t>Hasil Pengujian pada Estimator 200</a:t>
            </a:r>
            <a:endParaRPr sz="1200">
              <a:highlight>
                <a:srgbClr val="FFFFFF"/>
              </a:highlight>
            </a:endParaRPr>
          </a:p>
          <a:p>
            <a:pPr indent="0" lvl="0" marL="0" rtl="0" algn="ctr">
              <a:spcBef>
                <a:spcPts val="0"/>
              </a:spcBef>
              <a:spcAft>
                <a:spcPts val="0"/>
              </a:spcAft>
              <a:buNone/>
            </a:pPr>
            <a:r>
              <a:t/>
            </a:r>
            <a:endParaRPr sz="1200">
              <a:latin typeface="Calibri"/>
              <a:ea typeface="Calibri"/>
              <a:cs typeface="Calibri"/>
              <a:sym typeface="Calibri"/>
            </a:endParaRPr>
          </a:p>
        </p:txBody>
      </p:sp>
      <p:sp>
        <p:nvSpPr>
          <p:cNvPr id="1245" name="Google Shape;1245;p102"/>
          <p:cNvSpPr txBox="1"/>
          <p:nvPr/>
        </p:nvSpPr>
        <p:spPr>
          <a:xfrm>
            <a:off x="3877650" y="1783925"/>
            <a:ext cx="28575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(a) </a:t>
            </a:r>
            <a:r>
              <a:rPr lang="en-GB" sz="1000"/>
              <a:t>Hasil pengukuran setiap kombinasi pengujian pada estimators 200</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246" name="Google Shape;1246;p102"/>
          <p:cNvSpPr txBox="1"/>
          <p:nvPr/>
        </p:nvSpPr>
        <p:spPr>
          <a:xfrm>
            <a:off x="6543938" y="1783925"/>
            <a:ext cx="24042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(b) </a:t>
            </a:r>
            <a:r>
              <a:rPr lang="en-GB" sz="1000"/>
              <a:t>Perbandingan max depth terhadap recall dan F-score</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247" name="Google Shape;1247;p102"/>
          <p:cNvSpPr txBox="1"/>
          <p:nvPr/>
        </p:nvSpPr>
        <p:spPr>
          <a:xfrm>
            <a:off x="3827450" y="3748250"/>
            <a:ext cx="31908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(c) </a:t>
            </a:r>
            <a:r>
              <a:rPr lang="en-GB" sz="1000"/>
              <a:t>Perbandingan lambda terhadap recall dan F-score</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248" name="Google Shape;1248;p102"/>
          <p:cNvSpPr txBox="1"/>
          <p:nvPr/>
        </p:nvSpPr>
        <p:spPr>
          <a:xfrm>
            <a:off x="6735150" y="3748250"/>
            <a:ext cx="22266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(d) </a:t>
            </a:r>
            <a:r>
              <a:rPr lang="en-GB" sz="1000"/>
              <a:t>Perbandingan gamma terhadap recall dan F-score</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249" name="Google Shape;1249;p102"/>
          <p:cNvSpPr/>
          <p:nvPr/>
        </p:nvSpPr>
        <p:spPr>
          <a:xfrm>
            <a:off x="5011800" y="835749"/>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2"/>
          <p:cNvSpPr/>
          <p:nvPr/>
        </p:nvSpPr>
        <p:spPr>
          <a:xfrm>
            <a:off x="7365600" y="835749"/>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2"/>
          <p:cNvSpPr txBox="1"/>
          <p:nvPr>
            <p:ph idx="1" type="body"/>
          </p:nvPr>
        </p:nvSpPr>
        <p:spPr>
          <a:xfrm>
            <a:off x="439025" y="1030775"/>
            <a:ext cx="3486900" cy="32571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GB" sz="1500"/>
              <a:t>Tetap terjadi lonjakan F-score dari pengujian no 57 ke 58 namun tidak sebesar sebelumnya</a:t>
            </a:r>
            <a:endParaRPr sz="1500"/>
          </a:p>
          <a:p>
            <a:pPr indent="-323850" lvl="0" marL="457200" rtl="0" algn="l">
              <a:spcBef>
                <a:spcPts val="0"/>
              </a:spcBef>
              <a:spcAft>
                <a:spcPts val="0"/>
              </a:spcAft>
              <a:buSzPts val="1500"/>
              <a:buChar char="●"/>
            </a:pPr>
            <a:r>
              <a:rPr lang="en-GB" sz="1500"/>
              <a:t>Lonjakan Max Depth tidak sebesar sebelumnya</a:t>
            </a:r>
            <a:endParaRPr sz="1500"/>
          </a:p>
          <a:p>
            <a:pPr indent="-323850" lvl="0" marL="457200" rtl="0" algn="l">
              <a:spcBef>
                <a:spcPts val="0"/>
              </a:spcBef>
              <a:spcAft>
                <a:spcPts val="0"/>
              </a:spcAft>
              <a:buSzPts val="1500"/>
              <a:buChar char="●"/>
            </a:pPr>
            <a:r>
              <a:rPr lang="en-GB" sz="1500"/>
              <a:t>Akurasi statik mendekati 1.0 (100%)</a:t>
            </a:r>
            <a:endParaRPr sz="1500"/>
          </a:p>
          <a:p>
            <a:pPr indent="-323850" lvl="0" marL="457200" rtl="0" algn="l">
              <a:spcBef>
                <a:spcPts val="0"/>
              </a:spcBef>
              <a:spcAft>
                <a:spcPts val="0"/>
              </a:spcAft>
              <a:buSzPts val="1500"/>
              <a:buChar char="●"/>
            </a:pPr>
            <a:r>
              <a:rPr lang="en-GB" sz="1500"/>
              <a:t>Recall cenderung turun, F-score cenderung naik semakin bertambahnya nomor pengujian</a:t>
            </a:r>
            <a:endParaRPr sz="1500"/>
          </a:p>
          <a:p>
            <a:pPr indent="-323850" lvl="0" marL="457200" rtl="0" algn="l">
              <a:spcBef>
                <a:spcPts val="0"/>
              </a:spcBef>
              <a:spcAft>
                <a:spcPts val="0"/>
              </a:spcAft>
              <a:buSzPts val="1500"/>
              <a:buChar char="●"/>
            </a:pPr>
            <a:r>
              <a:rPr lang="en-GB" sz="1500"/>
              <a:t>Max Depth ↑, Recall ↓,  F-score ↑</a:t>
            </a:r>
            <a:endParaRPr sz="1500"/>
          </a:p>
          <a:p>
            <a:pPr indent="-323850" lvl="0" marL="457200" rtl="0" algn="l">
              <a:spcBef>
                <a:spcPts val="0"/>
              </a:spcBef>
              <a:spcAft>
                <a:spcPts val="0"/>
              </a:spcAft>
              <a:buSzPts val="1500"/>
              <a:buChar char="●"/>
            </a:pPr>
            <a:r>
              <a:rPr lang="en-GB" sz="1500"/>
              <a:t>Lambda ↑, Recall ↓,  F-score ↑</a:t>
            </a:r>
            <a:endParaRPr sz="1500"/>
          </a:p>
          <a:p>
            <a:pPr indent="-323850" lvl="0" marL="457200" rtl="0" algn="l">
              <a:spcBef>
                <a:spcPts val="0"/>
              </a:spcBef>
              <a:spcAft>
                <a:spcPts val="0"/>
              </a:spcAft>
              <a:buSzPts val="1500"/>
              <a:buChar char="●"/>
            </a:pPr>
            <a:r>
              <a:rPr lang="en-GB" sz="1500"/>
              <a:t>Gamma ↑, Recall ↑, F-score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1000"/>
                                        <p:tgtEl>
                                          <p:spTgt spid="1250"/>
                                        </p:tgtEl>
                                      </p:cBhvr>
                                    </p:animEffect>
                                  </p:childTnLst>
                                </p:cTn>
                              </p:par>
                              <p:par>
                                <p:cTn fill="hold" nodeType="with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000"/>
                                        <p:tgtEl>
                                          <p:spTgt spid="1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03"/>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Estimators 200</a:t>
            </a:r>
            <a:endParaRPr/>
          </a:p>
        </p:txBody>
      </p:sp>
      <p:sp>
        <p:nvSpPr>
          <p:cNvPr id="1257" name="Google Shape;1257;p103"/>
          <p:cNvSpPr txBox="1"/>
          <p:nvPr>
            <p:ph idx="1" type="body"/>
          </p:nvPr>
        </p:nvSpPr>
        <p:spPr>
          <a:xfrm>
            <a:off x="819150" y="1318925"/>
            <a:ext cx="7505700" cy="311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8" name="Google Shape;1258;p103"/>
          <p:cNvPicPr preferRelativeResize="0"/>
          <p:nvPr/>
        </p:nvPicPr>
        <p:blipFill>
          <a:blip r:embed="rId3">
            <a:alphaModFix/>
          </a:blip>
          <a:stretch>
            <a:fillRect/>
          </a:stretch>
        </p:blipFill>
        <p:spPr>
          <a:xfrm>
            <a:off x="4898900" y="1405310"/>
            <a:ext cx="2986025" cy="1861353"/>
          </a:xfrm>
          <a:prstGeom prst="rect">
            <a:avLst/>
          </a:prstGeom>
          <a:noFill/>
          <a:ln>
            <a:noFill/>
          </a:ln>
        </p:spPr>
      </p:pic>
      <p:pic>
        <p:nvPicPr>
          <p:cNvPr id="1259" name="Google Shape;1259;p103"/>
          <p:cNvPicPr preferRelativeResize="0"/>
          <p:nvPr/>
        </p:nvPicPr>
        <p:blipFill>
          <a:blip r:embed="rId4">
            <a:alphaModFix/>
          </a:blip>
          <a:stretch>
            <a:fillRect/>
          </a:stretch>
        </p:blipFill>
        <p:spPr>
          <a:xfrm>
            <a:off x="1143000" y="1552524"/>
            <a:ext cx="2857500" cy="1781236"/>
          </a:xfrm>
          <a:prstGeom prst="rect">
            <a:avLst/>
          </a:prstGeom>
          <a:noFill/>
          <a:ln>
            <a:noFill/>
          </a:ln>
        </p:spPr>
      </p:pic>
      <p:sp>
        <p:nvSpPr>
          <p:cNvPr id="1260" name="Google Shape;1260;p103"/>
          <p:cNvSpPr txBox="1"/>
          <p:nvPr/>
        </p:nvSpPr>
        <p:spPr>
          <a:xfrm>
            <a:off x="2893350" y="4120400"/>
            <a:ext cx="3667200" cy="77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50"/>
              <a:t>Gambar 4.6 </a:t>
            </a:r>
            <a:r>
              <a:rPr lang="en-GB" sz="1050"/>
              <a:t>Hasil pengujian yang telah diurutkan dari nilai tertinggi ke nilai terendah pada estimators 200</a:t>
            </a:r>
            <a:endParaRPr sz="1050"/>
          </a:p>
          <a:p>
            <a:pPr indent="0" lvl="0" marL="0" rtl="0" algn="ctr">
              <a:spcBef>
                <a:spcPts val="0"/>
              </a:spcBef>
              <a:spcAft>
                <a:spcPts val="0"/>
              </a:spcAft>
              <a:buNone/>
            </a:pPr>
            <a:r>
              <a:t/>
            </a:r>
            <a:endParaRPr>
              <a:latin typeface="Calibri"/>
              <a:ea typeface="Calibri"/>
              <a:cs typeface="Calibri"/>
              <a:sym typeface="Calibri"/>
            </a:endParaRPr>
          </a:p>
        </p:txBody>
      </p:sp>
      <p:sp>
        <p:nvSpPr>
          <p:cNvPr id="1261" name="Google Shape;1261;p103"/>
          <p:cNvSpPr txBox="1"/>
          <p:nvPr/>
        </p:nvSpPr>
        <p:spPr>
          <a:xfrm>
            <a:off x="1381250" y="3417125"/>
            <a:ext cx="24765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(a) </a:t>
            </a:r>
            <a:r>
              <a:rPr lang="en-GB" sz="1000"/>
              <a:t>Hasil pengujian dengan menggunakan metrik pengukuran recall</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262" name="Google Shape;1262;p103"/>
          <p:cNvSpPr txBox="1"/>
          <p:nvPr/>
        </p:nvSpPr>
        <p:spPr>
          <a:xfrm>
            <a:off x="5307750" y="3405400"/>
            <a:ext cx="30171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(b) </a:t>
            </a:r>
            <a:r>
              <a:rPr lang="en-GB" sz="1000"/>
              <a:t>Hasil pengujian dengan menggunakan metrik pengukuran f-score dan akurasi</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
        <p:nvSpPr>
          <p:cNvPr id="1263" name="Google Shape;1263;p103"/>
          <p:cNvSpPr/>
          <p:nvPr/>
        </p:nvSpPr>
        <p:spPr>
          <a:xfrm>
            <a:off x="1487175" y="2001099"/>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3"/>
          <p:cNvSpPr/>
          <p:nvPr/>
        </p:nvSpPr>
        <p:spPr>
          <a:xfrm>
            <a:off x="5259075" y="2145336"/>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000"/>
                                        <p:tgtEl>
                                          <p:spTgt spid="1264"/>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000"/>
                                        <p:tgtEl>
                                          <p:spTgt spid="1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2" name="Shape 232"/>
        <p:cNvGrpSpPr/>
        <p:nvPr/>
      </p:nvGrpSpPr>
      <p:grpSpPr>
        <a:xfrm>
          <a:off x="0" y="0"/>
          <a:ext cx="0" cy="0"/>
          <a:chOff x="0" y="0"/>
          <a:chExt cx="0" cy="0"/>
        </a:xfrm>
      </p:grpSpPr>
      <p:sp>
        <p:nvSpPr>
          <p:cNvPr id="233" name="Google Shape;233;p32"/>
          <p:cNvSpPr txBox="1"/>
          <p:nvPr>
            <p:ph type="title"/>
          </p:nvPr>
        </p:nvSpPr>
        <p:spPr>
          <a:xfrm>
            <a:off x="3600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Batasan Masalah</a:t>
            </a:r>
            <a:endParaRPr/>
          </a:p>
        </p:txBody>
      </p:sp>
      <p:sp>
        <p:nvSpPr>
          <p:cNvPr id="234" name="Google Shape;234;p32"/>
          <p:cNvSpPr txBox="1"/>
          <p:nvPr>
            <p:ph idx="1" type="body"/>
          </p:nvPr>
        </p:nvSpPr>
        <p:spPr>
          <a:xfrm>
            <a:off x="360000" y="1152475"/>
            <a:ext cx="8520600" cy="1347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Nunito"/>
              <a:buAutoNum type="arabicPeriod"/>
            </a:pPr>
            <a:r>
              <a:rPr lang="en-GB" sz="1600">
                <a:latin typeface="Nunito"/>
                <a:ea typeface="Nunito"/>
                <a:cs typeface="Nunito"/>
                <a:sym typeface="Nunito"/>
              </a:rPr>
              <a:t>Sistem deteksi transaksi penipuan kartu kredit bekerja secara </a:t>
            </a:r>
            <a:r>
              <a:rPr i="1" lang="en-GB" sz="1600">
                <a:latin typeface="Nunito"/>
                <a:ea typeface="Nunito"/>
                <a:cs typeface="Nunito"/>
                <a:sym typeface="Nunito"/>
              </a:rPr>
              <a:t>offline</a:t>
            </a:r>
            <a:r>
              <a:rPr lang="en-GB" sz="1600">
                <a:latin typeface="Nunito"/>
                <a:ea typeface="Nunito"/>
                <a:cs typeface="Nunito"/>
                <a:sym typeface="Nunito"/>
              </a:rPr>
              <a:t> sehingga tidak dapat digunakan pada kasus </a:t>
            </a:r>
            <a:r>
              <a:rPr i="1" lang="en-GB" sz="1600">
                <a:latin typeface="Nunito"/>
                <a:ea typeface="Nunito"/>
                <a:cs typeface="Nunito"/>
                <a:sym typeface="Nunito"/>
              </a:rPr>
              <a:t>real-time.</a:t>
            </a:r>
            <a:endParaRPr i="1" sz="1600">
              <a:latin typeface="Nunito"/>
              <a:ea typeface="Nunito"/>
              <a:cs typeface="Nunito"/>
              <a:sym typeface="Nunito"/>
            </a:endParaRPr>
          </a:p>
          <a:p>
            <a:pPr indent="-330200" lvl="0" marL="457200" rtl="0" algn="l">
              <a:spcBef>
                <a:spcPts val="0"/>
              </a:spcBef>
              <a:spcAft>
                <a:spcPts val="0"/>
              </a:spcAft>
              <a:buSzPts val="1600"/>
              <a:buFont typeface="Nunito"/>
              <a:buAutoNum type="arabicPeriod"/>
            </a:pPr>
            <a:r>
              <a:rPr lang="en-GB" sz="1600">
                <a:latin typeface="Nunito"/>
                <a:ea typeface="Nunito"/>
                <a:cs typeface="Nunito"/>
                <a:sym typeface="Nunito"/>
              </a:rPr>
              <a:t>Masukan berupa dataset transaksi kartu kredit yang diambil dari ULB Machine Learning Group yang dapat diakses melalui situs </a:t>
            </a:r>
            <a:r>
              <a:rPr i="1" lang="en-GB" sz="1600">
                <a:latin typeface="Nunito"/>
                <a:ea typeface="Nunito"/>
                <a:cs typeface="Nunito"/>
                <a:sym typeface="Nunito"/>
              </a:rPr>
              <a:t>kaggle</a:t>
            </a:r>
            <a:r>
              <a:rPr lang="en-GB" sz="1600">
                <a:latin typeface="Nunito"/>
                <a:ea typeface="Nunito"/>
                <a:cs typeface="Nunito"/>
                <a:sym typeface="Nunito"/>
              </a:rPr>
              <a:t>[</a:t>
            </a:r>
            <a:r>
              <a:rPr lang="en-GB" sz="1600"/>
              <a:t>10</a:t>
            </a:r>
            <a:r>
              <a:rPr lang="en-GB" sz="1600">
                <a:latin typeface="Nunito"/>
                <a:ea typeface="Nunito"/>
                <a:cs typeface="Nunito"/>
                <a:sym typeface="Nunito"/>
              </a:rPr>
              <a:t>].</a:t>
            </a:r>
            <a:endParaRPr sz="1600">
              <a:latin typeface="Nunito"/>
              <a:ea typeface="Nunito"/>
              <a:cs typeface="Nunito"/>
              <a:sym typeface="Nunito"/>
            </a:endParaRPr>
          </a:p>
        </p:txBody>
      </p:sp>
      <p:sp>
        <p:nvSpPr>
          <p:cNvPr id="235" name="Google Shape;235;p32"/>
          <p:cNvSpPr txBox="1"/>
          <p:nvPr>
            <p:ph type="title"/>
          </p:nvPr>
        </p:nvSpPr>
        <p:spPr>
          <a:xfrm>
            <a:off x="360000" y="2635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Kontribusi Penelitian</a:t>
            </a:r>
            <a:endParaRPr/>
          </a:p>
        </p:txBody>
      </p:sp>
      <p:sp>
        <p:nvSpPr>
          <p:cNvPr id="236" name="Google Shape;236;p32"/>
          <p:cNvSpPr txBox="1"/>
          <p:nvPr>
            <p:ph idx="1" type="body"/>
          </p:nvPr>
        </p:nvSpPr>
        <p:spPr>
          <a:xfrm>
            <a:off x="360000" y="3134925"/>
            <a:ext cx="8520600" cy="122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600">
                <a:latin typeface="Nunito"/>
                <a:ea typeface="Nunito"/>
                <a:cs typeface="Nunito"/>
                <a:sym typeface="Nunito"/>
              </a:rPr>
              <a:t>Dengan dilakukannya penelitian ini, diharapkan dapat mengetahui </a:t>
            </a:r>
            <a:r>
              <a:rPr i="1" lang="en-GB" sz="1600">
                <a:latin typeface="Nunito"/>
                <a:ea typeface="Nunito"/>
                <a:cs typeface="Nunito"/>
                <a:sym typeface="Nunito"/>
              </a:rPr>
              <a:t>hyperparameter</a:t>
            </a:r>
            <a:r>
              <a:rPr lang="en-GB" sz="1600">
                <a:latin typeface="Nunito"/>
                <a:ea typeface="Nunito"/>
                <a:cs typeface="Nunito"/>
                <a:sym typeface="Nunito"/>
              </a:rPr>
              <a:t> terbaik pada XGBoost dengan menggunakan SMOTE sebagai teknik </a:t>
            </a:r>
            <a:r>
              <a:rPr i="1" lang="en-GB" sz="1600">
                <a:latin typeface="Nunito"/>
                <a:ea typeface="Nunito"/>
                <a:cs typeface="Nunito"/>
                <a:sym typeface="Nunito"/>
              </a:rPr>
              <a:t>oversampling</a:t>
            </a:r>
            <a:r>
              <a:rPr lang="en-GB" sz="1600">
                <a:latin typeface="Nunito"/>
                <a:ea typeface="Nunito"/>
                <a:cs typeface="Nunito"/>
                <a:sym typeface="Nunito"/>
              </a:rPr>
              <a:t>.</a:t>
            </a:r>
            <a:endParaRPr sz="1600">
              <a:latin typeface="Nunito"/>
              <a:ea typeface="Nunito"/>
              <a:cs typeface="Nunito"/>
              <a:sym typeface="Nunito"/>
            </a:endParaRPr>
          </a:p>
          <a:p>
            <a:pPr indent="0" lvl="0" marL="0" rtl="0" algn="l">
              <a:spcBef>
                <a:spcPts val="1200"/>
              </a:spcBef>
              <a:spcAft>
                <a:spcPts val="1200"/>
              </a:spcAft>
              <a:buNone/>
            </a:pPr>
            <a:r>
              <a:t/>
            </a:r>
            <a:endParaRPr sz="1600">
              <a:latin typeface="Nunito"/>
              <a:ea typeface="Nunito"/>
              <a:cs typeface="Nunito"/>
              <a:sym typeface="Nuni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04"/>
          <p:cNvSpPr txBox="1"/>
          <p:nvPr>
            <p:ph type="title"/>
          </p:nvPr>
        </p:nvSpPr>
        <p:spPr>
          <a:xfrm>
            <a:off x="249375" y="235750"/>
            <a:ext cx="2857500" cy="60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Estimators 200</a:t>
            </a:r>
            <a:endParaRPr/>
          </a:p>
          <a:p>
            <a:pPr indent="0" lvl="0" marL="0" rtl="0" algn="l">
              <a:spcBef>
                <a:spcPts val="0"/>
              </a:spcBef>
              <a:spcAft>
                <a:spcPts val="0"/>
              </a:spcAft>
              <a:buNone/>
            </a:pPr>
            <a:r>
              <a:t/>
            </a:r>
            <a:endParaRPr/>
          </a:p>
        </p:txBody>
      </p:sp>
      <p:pic>
        <p:nvPicPr>
          <p:cNvPr id="1270" name="Google Shape;1270;p104"/>
          <p:cNvPicPr preferRelativeResize="0"/>
          <p:nvPr/>
        </p:nvPicPr>
        <p:blipFill>
          <a:blip r:embed="rId3">
            <a:alphaModFix/>
          </a:blip>
          <a:stretch>
            <a:fillRect/>
          </a:stretch>
        </p:blipFill>
        <p:spPr>
          <a:xfrm>
            <a:off x="2158450" y="1000125"/>
            <a:ext cx="4248150" cy="3143250"/>
          </a:xfrm>
          <a:prstGeom prst="rect">
            <a:avLst/>
          </a:prstGeom>
          <a:noFill/>
          <a:ln>
            <a:noFill/>
          </a:ln>
        </p:spPr>
      </p:pic>
      <p:sp>
        <p:nvSpPr>
          <p:cNvPr id="1271" name="Google Shape;1271;p104"/>
          <p:cNvSpPr txBox="1"/>
          <p:nvPr/>
        </p:nvSpPr>
        <p:spPr>
          <a:xfrm>
            <a:off x="2371525" y="4307750"/>
            <a:ext cx="3822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t>Tabel 4.12 </a:t>
            </a:r>
            <a:r>
              <a:rPr lang="en-GB" sz="1200"/>
              <a:t>Hasil Pengujian XGBoost dengan Estimators 200</a:t>
            </a:r>
            <a:endParaRPr sz="1200"/>
          </a:p>
          <a:p>
            <a:pPr indent="0" lvl="0" marL="0" rtl="0" algn="ctr">
              <a:spcBef>
                <a:spcPts val="0"/>
              </a:spcBef>
              <a:spcAft>
                <a:spcPts val="0"/>
              </a:spcAft>
              <a:buNone/>
            </a:pPr>
            <a:r>
              <a:t/>
            </a:r>
            <a:endParaRPr sz="1200">
              <a:latin typeface="Calibri"/>
              <a:ea typeface="Calibri"/>
              <a:cs typeface="Calibri"/>
              <a:sym typeface="Calibri"/>
            </a:endParaRPr>
          </a:p>
        </p:txBody>
      </p:sp>
      <p:sp>
        <p:nvSpPr>
          <p:cNvPr id="1272" name="Google Shape;1272;p104"/>
          <p:cNvSpPr/>
          <p:nvPr/>
        </p:nvSpPr>
        <p:spPr>
          <a:xfrm>
            <a:off x="4650700" y="122652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4"/>
          <p:cNvSpPr/>
          <p:nvPr/>
        </p:nvSpPr>
        <p:spPr>
          <a:xfrm>
            <a:off x="4650700" y="169392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4"/>
          <p:cNvSpPr/>
          <p:nvPr/>
        </p:nvSpPr>
        <p:spPr>
          <a:xfrm>
            <a:off x="5212150" y="2034375"/>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4"/>
          <p:cNvSpPr/>
          <p:nvPr/>
        </p:nvSpPr>
        <p:spPr>
          <a:xfrm>
            <a:off x="5261900" y="2571750"/>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4"/>
          <p:cNvSpPr/>
          <p:nvPr/>
        </p:nvSpPr>
        <p:spPr>
          <a:xfrm>
            <a:off x="5824950" y="2104350"/>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4"/>
          <p:cNvSpPr/>
          <p:nvPr/>
        </p:nvSpPr>
        <p:spPr>
          <a:xfrm>
            <a:off x="5824950" y="2571750"/>
            <a:ext cx="503100" cy="467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par>
                                <p:cTn fill="hold" nodeType="with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000"/>
                                        <p:tgtEl>
                                          <p:spTgt spid="1276"/>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05"/>
          <p:cNvSpPr txBox="1"/>
          <p:nvPr>
            <p:ph type="title"/>
          </p:nvPr>
        </p:nvSpPr>
        <p:spPr>
          <a:xfrm>
            <a:off x="412425" y="364325"/>
            <a:ext cx="3368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00"/>
              <a:t>Pengujian dengan Feature Selection</a:t>
            </a:r>
            <a:endParaRPr sz="2100"/>
          </a:p>
        </p:txBody>
      </p:sp>
      <p:sp>
        <p:nvSpPr>
          <p:cNvPr id="1283" name="Google Shape;1283;p105"/>
          <p:cNvSpPr txBox="1"/>
          <p:nvPr>
            <p:ph idx="1" type="body"/>
          </p:nvPr>
        </p:nvSpPr>
        <p:spPr>
          <a:xfrm>
            <a:off x="412425" y="1219200"/>
            <a:ext cx="4159500" cy="3562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Pengujian dengan mutual information(information gain) untuk seleksi fitur dilakukan untuk mengetahui bagaimana dampak seleksi fitur terhadap nilai recall dan f-score</a:t>
            </a:r>
            <a:endParaRPr/>
          </a:p>
          <a:p>
            <a:pPr indent="-311150" lvl="0" marL="457200" rtl="0" algn="l">
              <a:spcBef>
                <a:spcPts val="0"/>
              </a:spcBef>
              <a:spcAft>
                <a:spcPts val="0"/>
              </a:spcAft>
              <a:buSzPts val="1300"/>
              <a:buChar char="●"/>
            </a:pPr>
            <a:r>
              <a:rPr lang="en-GB"/>
              <a:t>Mutual Information biasanya digunakan pada model berbasis decision tree [15]</a:t>
            </a:r>
            <a:endParaRPr/>
          </a:p>
          <a:p>
            <a:pPr indent="-298450" lvl="1" marL="914400" rtl="0" algn="l">
              <a:spcBef>
                <a:spcPts val="0"/>
              </a:spcBef>
              <a:spcAft>
                <a:spcPts val="0"/>
              </a:spcAft>
              <a:buSzPts val="1100"/>
              <a:buChar char="○"/>
            </a:pPr>
            <a:r>
              <a:rPr lang="en-GB"/>
              <a:t>Mengeliminasi fitur fitur kurang berpengaruh -</a:t>
            </a:r>
            <a:endParaRPr/>
          </a:p>
          <a:p>
            <a:pPr indent="-298450" lvl="2" marL="1371600" rtl="0" algn="l">
              <a:spcBef>
                <a:spcPts val="0"/>
              </a:spcBef>
              <a:spcAft>
                <a:spcPts val="0"/>
              </a:spcAft>
              <a:buSzPts val="1100"/>
              <a:buChar char="■"/>
            </a:pPr>
            <a:r>
              <a:rPr lang="en-GB"/>
              <a:t>Mengurangi Kompleksitas</a:t>
            </a:r>
            <a:endParaRPr/>
          </a:p>
          <a:p>
            <a:pPr indent="-298450" lvl="2" marL="1371600" rtl="0" algn="l">
              <a:spcBef>
                <a:spcPts val="0"/>
              </a:spcBef>
              <a:spcAft>
                <a:spcPts val="0"/>
              </a:spcAft>
              <a:buSzPts val="1100"/>
              <a:buChar char="■"/>
            </a:pPr>
            <a:r>
              <a:rPr lang="en-GB"/>
              <a:t>Mengurangi beban dan waktu komputasi</a:t>
            </a:r>
            <a:endParaRPr/>
          </a:p>
          <a:p>
            <a:pPr indent="-311150" lvl="0" marL="457200" rtl="0" algn="l">
              <a:spcBef>
                <a:spcPts val="0"/>
              </a:spcBef>
              <a:spcAft>
                <a:spcPts val="0"/>
              </a:spcAft>
              <a:buSzPts val="1300"/>
              <a:buChar char="●"/>
            </a:pPr>
            <a:r>
              <a:rPr lang="en-GB"/>
              <a:t>Dengan 19 Fitur yang memperoleh information gain, recall tertinggi yang tercapai adalah 88.42% dan F-score sebesar 66.14%.</a:t>
            </a:r>
            <a:endParaRPr/>
          </a:p>
          <a:p>
            <a:pPr indent="-311150" lvl="0" marL="457200" rtl="0" algn="l">
              <a:spcBef>
                <a:spcPts val="0"/>
              </a:spcBef>
              <a:spcAft>
                <a:spcPts val="0"/>
              </a:spcAft>
              <a:buSzPts val="1300"/>
              <a:buChar char="●"/>
            </a:pPr>
            <a:r>
              <a:rPr lang="en-GB"/>
              <a:t>Perbedaan recall hanya  +- 3%  dan F-score hanya +-1% dengan hasil pengujian terbaik</a:t>
            </a:r>
            <a:endParaRPr/>
          </a:p>
          <a:p>
            <a:pPr indent="-311150" lvl="0" marL="457200" rtl="0" algn="l">
              <a:spcBef>
                <a:spcPts val="0"/>
              </a:spcBef>
              <a:spcAft>
                <a:spcPts val="0"/>
              </a:spcAft>
              <a:buSzPts val="1300"/>
              <a:buChar char="●"/>
            </a:pPr>
            <a:r>
              <a:rPr lang="en-GB"/>
              <a:t>Seleksi fitur tidak memiliki pengaruh yang cukup banyak dalam meningkatkan nilai recall atau F-score </a:t>
            </a:r>
            <a:endParaRPr/>
          </a:p>
        </p:txBody>
      </p:sp>
      <p:pic>
        <p:nvPicPr>
          <p:cNvPr id="1284" name="Google Shape;1284;p105"/>
          <p:cNvPicPr preferRelativeResize="0"/>
          <p:nvPr/>
        </p:nvPicPr>
        <p:blipFill>
          <a:blip r:embed="rId3">
            <a:alphaModFix/>
          </a:blip>
          <a:stretch>
            <a:fillRect/>
          </a:stretch>
        </p:blipFill>
        <p:spPr>
          <a:xfrm>
            <a:off x="5420976" y="313750"/>
            <a:ext cx="2691000" cy="1663960"/>
          </a:xfrm>
          <a:prstGeom prst="rect">
            <a:avLst/>
          </a:prstGeom>
          <a:noFill/>
          <a:ln>
            <a:noFill/>
          </a:ln>
        </p:spPr>
      </p:pic>
      <p:pic>
        <p:nvPicPr>
          <p:cNvPr id="1285" name="Google Shape;1285;p105"/>
          <p:cNvPicPr preferRelativeResize="0"/>
          <p:nvPr/>
        </p:nvPicPr>
        <p:blipFill>
          <a:blip r:embed="rId4">
            <a:alphaModFix/>
          </a:blip>
          <a:stretch>
            <a:fillRect/>
          </a:stretch>
        </p:blipFill>
        <p:spPr>
          <a:xfrm>
            <a:off x="5192400" y="2305300"/>
            <a:ext cx="3016901" cy="1807250"/>
          </a:xfrm>
          <a:prstGeom prst="rect">
            <a:avLst/>
          </a:prstGeom>
          <a:noFill/>
          <a:ln>
            <a:noFill/>
          </a:ln>
        </p:spPr>
      </p:pic>
      <p:sp>
        <p:nvSpPr>
          <p:cNvPr id="1286" name="Google Shape;1286;p105"/>
          <p:cNvSpPr txBox="1"/>
          <p:nvPr/>
        </p:nvSpPr>
        <p:spPr>
          <a:xfrm>
            <a:off x="6627650" y="1905100"/>
            <a:ext cx="17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87" name="Google Shape;1287;p105"/>
          <p:cNvSpPr txBox="1"/>
          <p:nvPr/>
        </p:nvSpPr>
        <p:spPr>
          <a:xfrm>
            <a:off x="5881563" y="1857350"/>
            <a:ext cx="2181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700">
                <a:highlight>
                  <a:srgbClr val="FFFFFF"/>
                </a:highlight>
              </a:rPr>
              <a:t>(a)</a:t>
            </a:r>
            <a:r>
              <a:rPr lang="en-GB" sz="700">
                <a:highlight>
                  <a:srgbClr val="FFFFFF"/>
                </a:highlight>
              </a:rPr>
              <a:t> Nilai information gain untuk setiap fitur yang telah diurutkan dari yang tertinggi hingga terendah</a:t>
            </a:r>
            <a:endParaRPr sz="700">
              <a:highlight>
                <a:srgbClr val="FFFFFF"/>
              </a:highlight>
            </a:endParaRPr>
          </a:p>
          <a:p>
            <a:pPr indent="0" lvl="0" marL="0" rtl="0" algn="l">
              <a:spcBef>
                <a:spcPts val="0"/>
              </a:spcBef>
              <a:spcAft>
                <a:spcPts val="0"/>
              </a:spcAft>
              <a:buNone/>
            </a:pPr>
            <a:r>
              <a:t/>
            </a:r>
            <a:endParaRPr>
              <a:latin typeface="Calibri"/>
              <a:ea typeface="Calibri"/>
              <a:cs typeface="Calibri"/>
              <a:sym typeface="Calibri"/>
            </a:endParaRPr>
          </a:p>
        </p:txBody>
      </p:sp>
      <p:sp>
        <p:nvSpPr>
          <p:cNvPr id="1288" name="Google Shape;1288;p105"/>
          <p:cNvSpPr txBox="1"/>
          <p:nvPr/>
        </p:nvSpPr>
        <p:spPr>
          <a:xfrm>
            <a:off x="5971576" y="4112550"/>
            <a:ext cx="2001300" cy="54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700">
                <a:highlight>
                  <a:srgbClr val="FFFFFF"/>
                </a:highlight>
              </a:rPr>
              <a:t>(b)</a:t>
            </a:r>
            <a:r>
              <a:rPr lang="en-GB" sz="700">
                <a:highlight>
                  <a:srgbClr val="FFFFFF"/>
                </a:highlight>
              </a:rPr>
              <a:t> Hasil pengujian untuk menentukan jumlah fitur yang digunakan</a:t>
            </a:r>
            <a:endParaRPr sz="700">
              <a:highlight>
                <a:srgbClr val="FFFFFF"/>
              </a:highlight>
            </a:endParaRPr>
          </a:p>
          <a:p>
            <a:pPr indent="0" lvl="0" marL="0" rtl="0" algn="l">
              <a:spcBef>
                <a:spcPts val="0"/>
              </a:spcBef>
              <a:spcAft>
                <a:spcPts val="0"/>
              </a:spcAft>
              <a:buNone/>
            </a:pPr>
            <a:r>
              <a:t/>
            </a:r>
            <a:endParaRPr b="1" sz="700">
              <a:highlight>
                <a:srgbClr val="FFFFFF"/>
              </a:highlight>
            </a:endParaRPr>
          </a:p>
        </p:txBody>
      </p:sp>
      <p:sp>
        <p:nvSpPr>
          <p:cNvPr id="1289" name="Google Shape;1289;p105"/>
          <p:cNvSpPr txBox="1"/>
          <p:nvPr/>
        </p:nvSpPr>
        <p:spPr>
          <a:xfrm>
            <a:off x="5626725" y="4555775"/>
            <a:ext cx="2691000" cy="55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850">
                <a:highlight>
                  <a:srgbClr val="FFFFFF"/>
                </a:highlight>
              </a:rPr>
              <a:t>Gambar 4.9 </a:t>
            </a:r>
            <a:r>
              <a:rPr lang="en-GB" sz="850">
                <a:highlight>
                  <a:srgbClr val="FFFFFF"/>
                </a:highlight>
              </a:rPr>
              <a:t>Hasil Pengujian dengan Seleksi Fitur</a:t>
            </a:r>
            <a:endParaRPr sz="850">
              <a:highlight>
                <a:srgbClr val="FFFFFF"/>
              </a:highlight>
            </a:endParaRPr>
          </a:p>
          <a:p>
            <a:pPr indent="0" lvl="0" marL="0" rtl="0" algn="l">
              <a:spcBef>
                <a:spcPts val="0"/>
              </a:spcBef>
              <a:spcAft>
                <a:spcPts val="0"/>
              </a:spcAft>
              <a:buNone/>
            </a:pPr>
            <a:r>
              <a:t/>
            </a:r>
            <a:endParaRPr>
              <a:latin typeface="Calibri"/>
              <a:ea typeface="Calibri"/>
              <a:cs typeface="Calibri"/>
              <a:sym typeface="Calibri"/>
            </a:endParaRPr>
          </a:p>
        </p:txBody>
      </p:sp>
      <p:sp>
        <p:nvSpPr>
          <p:cNvPr id="1290" name="Google Shape;1290;p105"/>
          <p:cNvSpPr/>
          <p:nvPr/>
        </p:nvSpPr>
        <p:spPr>
          <a:xfrm>
            <a:off x="7087875" y="753575"/>
            <a:ext cx="162000" cy="1761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5"/>
          <p:cNvSpPr/>
          <p:nvPr/>
        </p:nvSpPr>
        <p:spPr>
          <a:xfrm>
            <a:off x="5420975" y="3690950"/>
            <a:ext cx="1828800" cy="276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06"/>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Pembahasan Pengujian</a:t>
            </a:r>
            <a:endParaRPr/>
          </a:p>
        </p:txBody>
      </p:sp>
      <p:sp>
        <p:nvSpPr>
          <p:cNvPr id="1297" name="Google Shape;1297;p106"/>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07"/>
          <p:cNvSpPr txBox="1"/>
          <p:nvPr/>
        </p:nvSpPr>
        <p:spPr>
          <a:xfrm>
            <a:off x="1585200" y="3849325"/>
            <a:ext cx="59736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t>Tabel 4.13 </a:t>
            </a:r>
            <a:r>
              <a:rPr lang="en-GB" sz="1200">
                <a:highlight>
                  <a:srgbClr val="FFFFFF"/>
                </a:highlight>
              </a:rPr>
              <a:t>Kombinasi hyperparameter yang menghasilkan nilai</a:t>
            </a:r>
            <a:endParaRPr sz="1200">
              <a:highlight>
                <a:srgbClr val="FFFFFF"/>
              </a:highlight>
            </a:endParaRPr>
          </a:p>
          <a:p>
            <a:pPr indent="0" lvl="0" marL="0" rtl="0" algn="ctr">
              <a:lnSpc>
                <a:spcPct val="115000"/>
              </a:lnSpc>
              <a:spcBef>
                <a:spcPts val="0"/>
              </a:spcBef>
              <a:spcAft>
                <a:spcPts val="0"/>
              </a:spcAft>
              <a:buNone/>
            </a:pPr>
            <a:r>
              <a:rPr lang="en-GB" sz="1200">
                <a:highlight>
                  <a:srgbClr val="FFFFFF"/>
                </a:highlight>
              </a:rPr>
              <a:t>Recall , f-score, dan akurasi tertinggi</a:t>
            </a:r>
            <a:endParaRPr sz="1200">
              <a:highlight>
                <a:srgbClr val="FFFFFF"/>
              </a:highlight>
            </a:endParaRPr>
          </a:p>
          <a:p>
            <a:pPr indent="0" lvl="0" marL="0" rtl="0" algn="ctr">
              <a:lnSpc>
                <a:spcPct val="115000"/>
              </a:lnSpc>
              <a:spcBef>
                <a:spcPts val="0"/>
              </a:spcBef>
              <a:spcAft>
                <a:spcPts val="0"/>
              </a:spcAft>
              <a:buNone/>
            </a:pPr>
            <a:r>
              <a:t/>
            </a:r>
            <a:endParaRPr sz="1200"/>
          </a:p>
          <a:p>
            <a:pPr indent="0" lvl="0" marL="0" rtl="0" algn="ctr">
              <a:spcBef>
                <a:spcPts val="0"/>
              </a:spcBef>
              <a:spcAft>
                <a:spcPts val="0"/>
              </a:spcAft>
              <a:buNone/>
            </a:pPr>
            <a:r>
              <a:t/>
            </a:r>
            <a:endParaRPr sz="1200">
              <a:latin typeface="Calibri"/>
              <a:ea typeface="Calibri"/>
              <a:cs typeface="Calibri"/>
              <a:sym typeface="Calibri"/>
            </a:endParaRPr>
          </a:p>
        </p:txBody>
      </p:sp>
      <p:sp>
        <p:nvSpPr>
          <p:cNvPr id="1303" name="Google Shape;1303;p107"/>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Hasil Cross-Validation Terbaik</a:t>
            </a:r>
            <a:endParaRPr/>
          </a:p>
        </p:txBody>
      </p:sp>
      <p:pic>
        <p:nvPicPr>
          <p:cNvPr id="1304" name="Google Shape;1304;p107"/>
          <p:cNvPicPr preferRelativeResize="0"/>
          <p:nvPr/>
        </p:nvPicPr>
        <p:blipFill>
          <a:blip r:embed="rId3">
            <a:alphaModFix/>
          </a:blip>
          <a:stretch>
            <a:fillRect/>
          </a:stretch>
        </p:blipFill>
        <p:spPr>
          <a:xfrm>
            <a:off x="768250" y="2570700"/>
            <a:ext cx="7867501" cy="987225"/>
          </a:xfrm>
          <a:prstGeom prst="rect">
            <a:avLst/>
          </a:prstGeom>
          <a:noFill/>
          <a:ln>
            <a:noFill/>
          </a:ln>
        </p:spPr>
      </p:pic>
      <p:sp>
        <p:nvSpPr>
          <p:cNvPr id="1305" name="Google Shape;1305;p107"/>
          <p:cNvSpPr txBox="1"/>
          <p:nvPr/>
        </p:nvSpPr>
        <p:spPr>
          <a:xfrm>
            <a:off x="768250" y="1093200"/>
            <a:ext cx="7867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Berdasarkan pengujian menggunakan dari rata-rata pelatihan </a:t>
            </a:r>
            <a:r>
              <a:rPr i="1" lang="en-GB">
                <a:latin typeface="Calibri"/>
                <a:ea typeface="Calibri"/>
                <a:cs typeface="Calibri"/>
                <a:sym typeface="Calibri"/>
              </a:rPr>
              <a:t>5-fold cross-validation</a:t>
            </a:r>
            <a:r>
              <a:rPr lang="en-GB">
                <a:latin typeface="Calibri"/>
                <a:ea typeface="Calibri"/>
                <a:cs typeface="Calibri"/>
                <a:sym typeface="Calibri"/>
              </a:rPr>
              <a:t>, terlihat bahwa ada beberapa hasil pengujian yang mendapatkan nilai </a:t>
            </a:r>
            <a:r>
              <a:rPr b="1" lang="en-GB">
                <a:latin typeface="Calibri"/>
                <a:ea typeface="Calibri"/>
                <a:cs typeface="Calibri"/>
                <a:sym typeface="Calibri"/>
              </a:rPr>
              <a:t>recall, accuracy, dan f-score.</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Pada deteksi penipuan kartu kredit, pengukuran terpenting adalah menggunakan </a:t>
            </a:r>
            <a:r>
              <a:rPr b="1" lang="en-GB">
                <a:latin typeface="Calibri"/>
                <a:ea typeface="Calibri"/>
                <a:cs typeface="Calibri"/>
                <a:sym typeface="Calibri"/>
              </a:rPr>
              <a:t>recall.</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08"/>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Hasil Pengujian</a:t>
            </a:r>
            <a:endParaRPr/>
          </a:p>
        </p:txBody>
      </p:sp>
      <p:sp>
        <p:nvSpPr>
          <p:cNvPr id="1311" name="Google Shape;1311;p108"/>
          <p:cNvSpPr txBox="1"/>
          <p:nvPr>
            <p:ph idx="1" type="body"/>
          </p:nvPr>
        </p:nvSpPr>
        <p:spPr>
          <a:xfrm>
            <a:off x="819150" y="1318925"/>
            <a:ext cx="7505700" cy="954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Berdasarkan hasil cross-validation, diambil kombinasi nomor 7 dan 62 untuk dilakukan pengujian pada data uji</a:t>
            </a:r>
            <a:endParaRPr/>
          </a:p>
        </p:txBody>
      </p:sp>
      <p:pic>
        <p:nvPicPr>
          <p:cNvPr id="1312" name="Google Shape;1312;p108"/>
          <p:cNvPicPr preferRelativeResize="0"/>
          <p:nvPr/>
        </p:nvPicPr>
        <p:blipFill>
          <a:blip r:embed="rId3">
            <a:alphaModFix/>
          </a:blip>
          <a:stretch>
            <a:fillRect/>
          </a:stretch>
        </p:blipFill>
        <p:spPr>
          <a:xfrm>
            <a:off x="563474" y="2749525"/>
            <a:ext cx="8155426" cy="608000"/>
          </a:xfrm>
          <a:prstGeom prst="rect">
            <a:avLst/>
          </a:prstGeom>
          <a:noFill/>
          <a:ln>
            <a:noFill/>
          </a:ln>
        </p:spPr>
      </p:pic>
      <p:sp>
        <p:nvSpPr>
          <p:cNvPr id="1313" name="Google Shape;1313;p108"/>
          <p:cNvSpPr txBox="1"/>
          <p:nvPr/>
        </p:nvSpPr>
        <p:spPr>
          <a:xfrm>
            <a:off x="1418950" y="3659125"/>
            <a:ext cx="59736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t>Tabel 4.14 </a:t>
            </a:r>
            <a:r>
              <a:rPr lang="en-GB" sz="1200">
                <a:highlight>
                  <a:srgbClr val="FFFFFF"/>
                </a:highlight>
              </a:rPr>
              <a:t>Hasil Pengujian XGBoost pada data uji</a:t>
            </a:r>
            <a:endParaRPr sz="1200">
              <a:highlight>
                <a:srgbClr val="FFFFFF"/>
              </a:highlight>
            </a:endParaRPr>
          </a:p>
          <a:p>
            <a:pPr indent="0" lvl="0" marL="0" rtl="0" algn="ctr">
              <a:lnSpc>
                <a:spcPct val="115000"/>
              </a:lnSpc>
              <a:spcBef>
                <a:spcPts val="0"/>
              </a:spcBef>
              <a:spcAft>
                <a:spcPts val="0"/>
              </a:spcAft>
              <a:buNone/>
            </a:pPr>
            <a:r>
              <a:t/>
            </a:r>
            <a:endParaRPr sz="1200"/>
          </a:p>
          <a:p>
            <a:pPr indent="0" lvl="0" marL="0" rtl="0" algn="ctr">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09"/>
          <p:cNvSpPr txBox="1"/>
          <p:nvPr>
            <p:ph type="title"/>
          </p:nvPr>
        </p:nvSpPr>
        <p:spPr>
          <a:xfrm>
            <a:off x="531925" y="153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Korelasi Antar Hyperparameter</a:t>
            </a:r>
            <a:endParaRPr/>
          </a:p>
        </p:txBody>
      </p:sp>
      <p:pic>
        <p:nvPicPr>
          <p:cNvPr id="1319" name="Google Shape;1319;p109"/>
          <p:cNvPicPr preferRelativeResize="0"/>
          <p:nvPr/>
        </p:nvPicPr>
        <p:blipFill>
          <a:blip r:embed="rId3">
            <a:alphaModFix/>
          </a:blip>
          <a:stretch>
            <a:fillRect/>
          </a:stretch>
        </p:blipFill>
        <p:spPr>
          <a:xfrm>
            <a:off x="1010550" y="841475"/>
            <a:ext cx="6404299" cy="3765576"/>
          </a:xfrm>
          <a:prstGeom prst="rect">
            <a:avLst/>
          </a:prstGeom>
          <a:noFill/>
          <a:ln>
            <a:noFill/>
          </a:ln>
        </p:spPr>
      </p:pic>
      <p:sp>
        <p:nvSpPr>
          <p:cNvPr id="1320" name="Google Shape;1320;p109"/>
          <p:cNvSpPr txBox="1"/>
          <p:nvPr/>
        </p:nvSpPr>
        <p:spPr>
          <a:xfrm>
            <a:off x="681800" y="4561800"/>
            <a:ext cx="75627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t>Gambar 4.9 </a:t>
            </a:r>
            <a:r>
              <a:rPr lang="en-GB" sz="1200"/>
              <a:t>Matriks Korelasi Pengukuran Pengujian dengan Hyperparameter yang diuji</a:t>
            </a:r>
            <a:endParaRPr sz="1200"/>
          </a:p>
          <a:p>
            <a:pPr indent="0" lvl="0" marL="0" rtl="0" algn="ctr">
              <a:spcBef>
                <a:spcPts val="0"/>
              </a:spcBef>
              <a:spcAft>
                <a:spcPts val="0"/>
              </a:spcAft>
              <a:buNone/>
            </a:pPr>
            <a:r>
              <a:t/>
            </a:r>
            <a:endParaRPr sz="1200">
              <a:latin typeface="Calibri"/>
              <a:ea typeface="Calibri"/>
              <a:cs typeface="Calibri"/>
              <a:sym typeface="Calibri"/>
            </a:endParaRPr>
          </a:p>
        </p:txBody>
      </p:sp>
      <p:sp>
        <p:nvSpPr>
          <p:cNvPr id="1321" name="Google Shape;1321;p109"/>
          <p:cNvSpPr/>
          <p:nvPr/>
        </p:nvSpPr>
        <p:spPr>
          <a:xfrm>
            <a:off x="2213800" y="2082800"/>
            <a:ext cx="247800" cy="225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9"/>
          <p:cNvSpPr/>
          <p:nvPr/>
        </p:nvSpPr>
        <p:spPr>
          <a:xfrm>
            <a:off x="1923575" y="2082800"/>
            <a:ext cx="247800" cy="225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9"/>
          <p:cNvSpPr/>
          <p:nvPr/>
        </p:nvSpPr>
        <p:spPr>
          <a:xfrm>
            <a:off x="3066050" y="2082800"/>
            <a:ext cx="247800" cy="225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9"/>
          <p:cNvSpPr/>
          <p:nvPr/>
        </p:nvSpPr>
        <p:spPr>
          <a:xfrm>
            <a:off x="2794450" y="2082800"/>
            <a:ext cx="247800" cy="225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9"/>
          <p:cNvSpPr txBox="1"/>
          <p:nvPr/>
        </p:nvSpPr>
        <p:spPr>
          <a:xfrm>
            <a:off x="4131350" y="987475"/>
            <a:ext cx="1990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Terlihat Korelasi hyperparameter dengan recall berbanding terbalik dengan F-score dan Precision</a:t>
            </a:r>
            <a:endParaRPr sz="1200">
              <a:latin typeface="Calibri"/>
              <a:ea typeface="Calibri"/>
              <a:cs typeface="Calibri"/>
              <a:sym typeface="Calibri"/>
            </a:endParaRPr>
          </a:p>
        </p:txBody>
      </p:sp>
      <p:sp>
        <p:nvSpPr>
          <p:cNvPr id="1326" name="Google Shape;1326;p109"/>
          <p:cNvSpPr/>
          <p:nvPr/>
        </p:nvSpPr>
        <p:spPr>
          <a:xfrm>
            <a:off x="3618625" y="2774425"/>
            <a:ext cx="224700" cy="1734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9"/>
          <p:cNvSpPr/>
          <p:nvPr/>
        </p:nvSpPr>
        <p:spPr>
          <a:xfrm>
            <a:off x="3648025" y="3080150"/>
            <a:ext cx="195300" cy="2151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9"/>
          <p:cNvSpPr/>
          <p:nvPr/>
        </p:nvSpPr>
        <p:spPr>
          <a:xfrm>
            <a:off x="1855175" y="2038350"/>
            <a:ext cx="1545300" cy="293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9"/>
          <p:cNvSpPr/>
          <p:nvPr/>
        </p:nvSpPr>
        <p:spPr>
          <a:xfrm>
            <a:off x="1923575" y="2753563"/>
            <a:ext cx="1410300" cy="215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9"/>
          <p:cNvSpPr/>
          <p:nvPr/>
        </p:nvSpPr>
        <p:spPr>
          <a:xfrm>
            <a:off x="1923575" y="3062300"/>
            <a:ext cx="1410300" cy="2508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200"/>
                                        <p:tgtEl>
                                          <p:spTgt spid="1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21"/>
                                        </p:tgtEl>
                                      </p:cBhvr>
                                    </p:animEffect>
                                    <p:set>
                                      <p:cBhvr>
                                        <p:cTn dur="1" fill="hold">
                                          <p:stCondLst>
                                            <p:cond delay="1000"/>
                                          </p:stCondLst>
                                        </p:cTn>
                                        <p:tgtEl>
                                          <p:spTgt spid="13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22"/>
                                        </p:tgtEl>
                                      </p:cBhvr>
                                    </p:animEffect>
                                    <p:set>
                                      <p:cBhvr>
                                        <p:cTn dur="1" fill="hold">
                                          <p:stCondLst>
                                            <p:cond delay="1000"/>
                                          </p:stCondLst>
                                        </p:cTn>
                                        <p:tgtEl>
                                          <p:spTgt spid="13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000"/>
                                        <p:tgtEl>
                                          <p:spTgt spid="1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1323"/>
                                        </p:tgtEl>
                                      </p:cBhvr>
                                    </p:animEffect>
                                    <p:set>
                                      <p:cBhvr>
                                        <p:cTn dur="1" fill="hold">
                                          <p:stCondLst>
                                            <p:cond delay="1100"/>
                                          </p:stCondLst>
                                        </p:cTn>
                                        <p:tgtEl>
                                          <p:spTgt spid="132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0"/>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24"/>
                                        </p:tgtEl>
                                      </p:cBhvr>
                                    </p:animEffect>
                                    <p:set>
                                      <p:cBhvr>
                                        <p:cTn dur="1" fill="hold">
                                          <p:stCondLst>
                                            <p:cond delay="1000"/>
                                          </p:stCondLst>
                                        </p:cTn>
                                        <p:tgtEl>
                                          <p:spTgt spid="13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1000"/>
                                        <p:tgtEl>
                                          <p:spTgt spid="1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26"/>
                                        </p:tgtEl>
                                      </p:cBhvr>
                                    </p:animEffect>
                                    <p:set>
                                      <p:cBhvr>
                                        <p:cTn dur="1" fill="hold">
                                          <p:stCondLst>
                                            <p:cond delay="1000"/>
                                          </p:stCondLst>
                                        </p:cTn>
                                        <p:tgtEl>
                                          <p:spTgt spid="132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7"/>
                                        </p:tgtEl>
                                        <p:attrNameLst>
                                          <p:attrName>style.visibility</p:attrName>
                                        </p:attrNameLst>
                                      </p:cBhvr>
                                      <p:to>
                                        <p:strVal val="visible"/>
                                      </p:to>
                                    </p:set>
                                    <p:animEffect filter="fade" transition="in">
                                      <p:cBhvr>
                                        <p:cTn dur="1000"/>
                                        <p:tgtEl>
                                          <p:spTgt spid="1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27"/>
                                        </p:tgtEl>
                                      </p:cBhvr>
                                    </p:animEffect>
                                    <p:set>
                                      <p:cBhvr>
                                        <p:cTn dur="1" fill="hold">
                                          <p:stCondLst>
                                            <p:cond delay="1000"/>
                                          </p:stCondLst>
                                        </p:cTn>
                                        <p:tgtEl>
                                          <p:spTgt spid="13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1000"/>
                                        <p:tgtEl>
                                          <p:spTgt spid="1328"/>
                                        </p:tgtEl>
                                      </p:cBhvr>
                                    </p:animEffect>
                                  </p:childTnLst>
                                </p:cTn>
                              </p:par>
                              <p:par>
                                <p:cTn fill="hold" nodeType="with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1000"/>
                                        <p:tgtEl>
                                          <p:spTgt spid="1329"/>
                                        </p:tgtEl>
                                      </p:cBhvr>
                                    </p:animEffect>
                                  </p:childTnLst>
                                </p:cTn>
                              </p:par>
                              <p:par>
                                <p:cTn fill="hold" nodeType="with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000"/>
                                        <p:tgtEl>
                                          <p:spTgt spid="1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10"/>
          <p:cNvSpPr txBox="1"/>
          <p:nvPr>
            <p:ph type="title"/>
          </p:nvPr>
        </p:nvSpPr>
        <p:spPr>
          <a:xfrm>
            <a:off x="563475" y="364325"/>
            <a:ext cx="2812200" cy="10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Pembahasan Pengujian</a:t>
            </a:r>
            <a:endParaRPr/>
          </a:p>
        </p:txBody>
      </p:sp>
      <p:sp>
        <p:nvSpPr>
          <p:cNvPr id="1336" name="Google Shape;1336;p110"/>
          <p:cNvSpPr txBox="1"/>
          <p:nvPr>
            <p:ph idx="1" type="body"/>
          </p:nvPr>
        </p:nvSpPr>
        <p:spPr>
          <a:xfrm>
            <a:off x="430100" y="1318925"/>
            <a:ext cx="2812200" cy="311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Terdapat pola yang sama pada pengujian estimator 50, 100, dan 200. Yaitu terdapat dataran, kemudian terjadi kenaikan signifikan</a:t>
            </a:r>
            <a:endParaRPr/>
          </a:p>
          <a:p>
            <a:pPr indent="-311150" lvl="0" marL="457200" rtl="0" algn="l">
              <a:spcBef>
                <a:spcPts val="0"/>
              </a:spcBef>
              <a:spcAft>
                <a:spcPts val="0"/>
              </a:spcAft>
              <a:buSzPts val="1300"/>
              <a:buChar char="●"/>
            </a:pPr>
            <a:r>
              <a:rPr lang="en-GB"/>
              <a:t>Lonjakan pada grafik disebabkan karena max_depth, karena memiliki korelasi positif dengan F-score dan F-score dipengaruhi precision</a:t>
            </a:r>
            <a:endParaRPr/>
          </a:p>
        </p:txBody>
      </p:sp>
      <p:pic>
        <p:nvPicPr>
          <p:cNvPr id="1337" name="Google Shape;1337;p110"/>
          <p:cNvPicPr preferRelativeResize="0"/>
          <p:nvPr/>
        </p:nvPicPr>
        <p:blipFill rotWithShape="1">
          <a:blip r:embed="rId3">
            <a:alphaModFix/>
          </a:blip>
          <a:srcRect b="4425" l="4425" r="0" t="0"/>
          <a:stretch/>
        </p:blipFill>
        <p:spPr>
          <a:xfrm>
            <a:off x="6483650" y="2449275"/>
            <a:ext cx="2347050" cy="1451525"/>
          </a:xfrm>
          <a:prstGeom prst="rect">
            <a:avLst/>
          </a:prstGeom>
          <a:noFill/>
          <a:ln>
            <a:noFill/>
          </a:ln>
        </p:spPr>
      </p:pic>
      <p:pic>
        <p:nvPicPr>
          <p:cNvPr id="1338" name="Google Shape;1338;p110"/>
          <p:cNvPicPr preferRelativeResize="0"/>
          <p:nvPr/>
        </p:nvPicPr>
        <p:blipFill>
          <a:blip r:embed="rId4">
            <a:alphaModFix/>
          </a:blip>
          <a:stretch>
            <a:fillRect/>
          </a:stretch>
        </p:blipFill>
        <p:spPr>
          <a:xfrm>
            <a:off x="4120287" y="2480613"/>
            <a:ext cx="2245675" cy="1388850"/>
          </a:xfrm>
          <a:prstGeom prst="rect">
            <a:avLst/>
          </a:prstGeom>
          <a:noFill/>
          <a:ln>
            <a:noFill/>
          </a:ln>
        </p:spPr>
      </p:pic>
      <p:pic>
        <p:nvPicPr>
          <p:cNvPr id="1339" name="Google Shape;1339;p110"/>
          <p:cNvPicPr preferRelativeResize="0"/>
          <p:nvPr/>
        </p:nvPicPr>
        <p:blipFill>
          <a:blip r:embed="rId5">
            <a:alphaModFix/>
          </a:blip>
          <a:stretch>
            <a:fillRect/>
          </a:stretch>
        </p:blipFill>
        <p:spPr>
          <a:xfrm>
            <a:off x="6536758" y="418425"/>
            <a:ext cx="2347054" cy="1466900"/>
          </a:xfrm>
          <a:prstGeom prst="rect">
            <a:avLst/>
          </a:prstGeom>
          <a:noFill/>
          <a:ln>
            <a:noFill/>
          </a:ln>
        </p:spPr>
      </p:pic>
      <p:pic>
        <p:nvPicPr>
          <p:cNvPr id="1340" name="Google Shape;1340;p110"/>
          <p:cNvPicPr preferRelativeResize="0"/>
          <p:nvPr/>
        </p:nvPicPr>
        <p:blipFill>
          <a:blip r:embed="rId6">
            <a:alphaModFix/>
          </a:blip>
          <a:stretch>
            <a:fillRect/>
          </a:stretch>
        </p:blipFill>
        <p:spPr>
          <a:xfrm>
            <a:off x="4069600" y="418425"/>
            <a:ext cx="2347050" cy="1466910"/>
          </a:xfrm>
          <a:prstGeom prst="rect">
            <a:avLst/>
          </a:prstGeom>
          <a:noFill/>
          <a:ln>
            <a:noFill/>
          </a:ln>
        </p:spPr>
      </p:pic>
      <p:sp>
        <p:nvSpPr>
          <p:cNvPr id="1341" name="Google Shape;1341;p110"/>
          <p:cNvSpPr txBox="1"/>
          <p:nvPr/>
        </p:nvSpPr>
        <p:spPr>
          <a:xfrm>
            <a:off x="3753063" y="3931400"/>
            <a:ext cx="32862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(c) </a:t>
            </a:r>
            <a:r>
              <a:rPr lang="en-GB" sz="800"/>
              <a:t>Hasil pengukuran setiap kombinasi pengujian pada</a:t>
            </a:r>
            <a:endParaRPr sz="800"/>
          </a:p>
          <a:p>
            <a:pPr indent="0" lvl="0" marL="0" rtl="0" algn="ctr">
              <a:lnSpc>
                <a:spcPct val="115000"/>
              </a:lnSpc>
              <a:spcBef>
                <a:spcPts val="0"/>
              </a:spcBef>
              <a:spcAft>
                <a:spcPts val="0"/>
              </a:spcAft>
              <a:buNone/>
            </a:pPr>
            <a:r>
              <a:rPr lang="en-GB" sz="800"/>
              <a:t>Estimators 200</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42" name="Google Shape;1342;p110"/>
          <p:cNvSpPr txBox="1"/>
          <p:nvPr/>
        </p:nvSpPr>
        <p:spPr>
          <a:xfrm>
            <a:off x="3753063" y="1916238"/>
            <a:ext cx="26544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(a) </a:t>
            </a:r>
            <a:r>
              <a:rPr lang="en-GB" sz="800"/>
              <a:t>Hasil pengukuran setiap kombinasi pengujian pada</a:t>
            </a:r>
            <a:endParaRPr sz="800"/>
          </a:p>
          <a:p>
            <a:pPr indent="0" lvl="0" marL="0" rtl="0" algn="ctr">
              <a:lnSpc>
                <a:spcPct val="115000"/>
              </a:lnSpc>
              <a:spcBef>
                <a:spcPts val="0"/>
              </a:spcBef>
              <a:spcAft>
                <a:spcPts val="0"/>
              </a:spcAft>
              <a:buNone/>
            </a:pPr>
            <a:r>
              <a:rPr lang="en-GB" sz="800"/>
              <a:t>Estimators 50</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43" name="Google Shape;1343;p110"/>
          <p:cNvSpPr txBox="1"/>
          <p:nvPr/>
        </p:nvSpPr>
        <p:spPr>
          <a:xfrm>
            <a:off x="6305513" y="1827688"/>
            <a:ext cx="27033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(b) </a:t>
            </a:r>
            <a:r>
              <a:rPr lang="en-GB" sz="800"/>
              <a:t>Hasil pengukuran setiap kombinasi pengujian pada</a:t>
            </a:r>
            <a:endParaRPr sz="800"/>
          </a:p>
          <a:p>
            <a:pPr indent="0" lvl="0" marL="0" rtl="0" algn="ctr">
              <a:lnSpc>
                <a:spcPct val="115000"/>
              </a:lnSpc>
              <a:spcBef>
                <a:spcPts val="0"/>
              </a:spcBef>
              <a:spcAft>
                <a:spcPts val="0"/>
              </a:spcAft>
              <a:buNone/>
            </a:pPr>
            <a:r>
              <a:rPr lang="en-GB" sz="800"/>
              <a:t>Estimators 100</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44" name="Google Shape;1344;p110"/>
          <p:cNvSpPr txBox="1"/>
          <p:nvPr/>
        </p:nvSpPr>
        <p:spPr>
          <a:xfrm>
            <a:off x="6721350" y="3931375"/>
            <a:ext cx="21669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(d) </a:t>
            </a:r>
            <a:r>
              <a:rPr lang="en-GB" sz="800"/>
              <a:t>Hasil pengukuran gabungan</a:t>
            </a:r>
            <a:endParaRPr sz="800"/>
          </a:p>
          <a:p>
            <a:pPr indent="0" lvl="0" marL="0" rtl="0" algn="ctr">
              <a:lnSpc>
                <a:spcPct val="115000"/>
              </a:lnSpc>
              <a:spcBef>
                <a:spcPts val="0"/>
              </a:spcBef>
              <a:spcAft>
                <a:spcPts val="0"/>
              </a:spcAft>
              <a:buNone/>
            </a:pPr>
            <a:r>
              <a:rPr lang="en-GB" sz="800"/>
              <a:t>estimator</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45" name="Google Shape;1345;p110"/>
          <p:cNvSpPr txBox="1"/>
          <p:nvPr/>
        </p:nvSpPr>
        <p:spPr>
          <a:xfrm>
            <a:off x="5077850" y="4377200"/>
            <a:ext cx="29529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t>Gambar 4.10 </a:t>
            </a:r>
            <a:r>
              <a:rPr lang="en-GB" sz="1200"/>
              <a:t>Hasil Pengujian setiap</a:t>
            </a:r>
            <a:endParaRPr sz="1200"/>
          </a:p>
          <a:p>
            <a:pPr indent="0" lvl="0" marL="0" rtl="0" algn="ctr">
              <a:lnSpc>
                <a:spcPct val="115000"/>
              </a:lnSpc>
              <a:spcBef>
                <a:spcPts val="0"/>
              </a:spcBef>
              <a:spcAft>
                <a:spcPts val="0"/>
              </a:spcAft>
              <a:buNone/>
            </a:pPr>
            <a:r>
              <a:rPr lang="en-GB" sz="1200"/>
              <a:t>Estimator</a:t>
            </a:r>
            <a:endParaRPr sz="1200"/>
          </a:p>
          <a:p>
            <a:pPr indent="0" lvl="0" marL="0" rtl="0" algn="ctr">
              <a:spcBef>
                <a:spcPts val="0"/>
              </a:spcBef>
              <a:spcAft>
                <a:spcPts val="0"/>
              </a:spcAft>
              <a:buNone/>
            </a:pPr>
            <a:r>
              <a:t/>
            </a:r>
            <a:endParaRPr sz="1200">
              <a:latin typeface="Calibri"/>
              <a:ea typeface="Calibri"/>
              <a:cs typeface="Calibri"/>
              <a:sym typeface="Calibri"/>
            </a:endParaRPr>
          </a:p>
        </p:txBody>
      </p:sp>
      <p:sp>
        <p:nvSpPr>
          <p:cNvPr id="1346" name="Google Shape;1346;p110"/>
          <p:cNvSpPr/>
          <p:nvPr/>
        </p:nvSpPr>
        <p:spPr>
          <a:xfrm>
            <a:off x="4889175" y="1012624"/>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0"/>
          <p:cNvSpPr/>
          <p:nvPr/>
        </p:nvSpPr>
        <p:spPr>
          <a:xfrm>
            <a:off x="7360950" y="1076299"/>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0"/>
          <p:cNvSpPr/>
          <p:nvPr/>
        </p:nvSpPr>
        <p:spPr>
          <a:xfrm>
            <a:off x="4957275" y="2939674"/>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0"/>
          <p:cNvSpPr/>
          <p:nvPr/>
        </p:nvSpPr>
        <p:spPr>
          <a:xfrm>
            <a:off x="6721350" y="3207299"/>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0"/>
          <p:cNvSpPr/>
          <p:nvPr/>
        </p:nvSpPr>
        <p:spPr>
          <a:xfrm>
            <a:off x="7360950" y="2984386"/>
            <a:ext cx="382200" cy="3813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0"/>
          <p:cNvSpPr/>
          <p:nvPr/>
        </p:nvSpPr>
        <p:spPr>
          <a:xfrm>
            <a:off x="8208450" y="2984375"/>
            <a:ext cx="274500" cy="291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0"/>
                                        <p:tgtEl>
                                          <p:spTgt spid="1346"/>
                                        </p:tgtEl>
                                      </p:cBhvr>
                                    </p:animEffect>
                                  </p:childTnLst>
                                </p:cTn>
                              </p:par>
                              <p:par>
                                <p:cTn fill="hold" nodeType="with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1000"/>
                                        <p:tgtEl>
                                          <p:spTgt spid="1347"/>
                                        </p:tgtEl>
                                      </p:cBhvr>
                                    </p:animEffect>
                                  </p:childTnLst>
                                </p:cTn>
                              </p:par>
                              <p:par>
                                <p:cTn fill="hold" nodeType="with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par>
                                <p:cTn fill="hold" nodeType="with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000"/>
                                        <p:tgtEl>
                                          <p:spTgt spid="1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11"/>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Pembahasan Estimator</a:t>
            </a:r>
            <a:endParaRPr/>
          </a:p>
        </p:txBody>
      </p:sp>
      <p:sp>
        <p:nvSpPr>
          <p:cNvPr id="1357" name="Google Shape;1357;p111"/>
          <p:cNvSpPr txBox="1"/>
          <p:nvPr>
            <p:ph idx="1" type="body"/>
          </p:nvPr>
        </p:nvSpPr>
        <p:spPr>
          <a:xfrm>
            <a:off x="819150" y="1318925"/>
            <a:ext cx="3462000" cy="311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Jumlah estimator memiliki pengaruh terhadap </a:t>
            </a:r>
            <a:r>
              <a:rPr i="1" lang="en-GB"/>
              <a:t>recall. </a:t>
            </a:r>
            <a:r>
              <a:rPr lang="en-GB"/>
              <a:t> Terlihat semakin besar estimator, recall cenderung turun</a:t>
            </a:r>
            <a:endParaRPr/>
          </a:p>
          <a:p>
            <a:pPr indent="-311150" lvl="0" marL="457200" rtl="0" algn="l">
              <a:spcBef>
                <a:spcPts val="0"/>
              </a:spcBef>
              <a:spcAft>
                <a:spcPts val="0"/>
              </a:spcAft>
              <a:buSzPts val="1300"/>
              <a:buChar char="●"/>
            </a:pPr>
            <a:r>
              <a:rPr lang="en-GB"/>
              <a:t>Estimator juga memiliki pengaruh terhadap F-score yang mengalami kenaikan signifikan semakin bertambahnya estimator.</a:t>
            </a:r>
            <a:endParaRPr/>
          </a:p>
        </p:txBody>
      </p:sp>
      <p:pic>
        <p:nvPicPr>
          <p:cNvPr id="1358" name="Google Shape;1358;p111"/>
          <p:cNvPicPr preferRelativeResize="0"/>
          <p:nvPr/>
        </p:nvPicPr>
        <p:blipFill>
          <a:blip r:embed="rId3">
            <a:alphaModFix/>
          </a:blip>
          <a:stretch>
            <a:fillRect/>
          </a:stretch>
        </p:blipFill>
        <p:spPr>
          <a:xfrm>
            <a:off x="4504248" y="1001848"/>
            <a:ext cx="3970626" cy="2455600"/>
          </a:xfrm>
          <a:prstGeom prst="rect">
            <a:avLst/>
          </a:prstGeom>
          <a:noFill/>
          <a:ln>
            <a:noFill/>
          </a:ln>
        </p:spPr>
      </p:pic>
      <p:sp>
        <p:nvSpPr>
          <p:cNvPr id="1359" name="Google Shape;1359;p111"/>
          <p:cNvSpPr txBox="1"/>
          <p:nvPr/>
        </p:nvSpPr>
        <p:spPr>
          <a:xfrm>
            <a:off x="4345926" y="3457450"/>
            <a:ext cx="44655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t>Gambar 4.11 </a:t>
            </a:r>
            <a:r>
              <a:rPr lang="en-GB" sz="1000"/>
              <a:t>Hasil pengukuran n estimators pada kombinasi pengujian pada nilai hyperparameter yang sama terkecuali n_estimators</a:t>
            </a:r>
            <a:endParaRPr sz="1000"/>
          </a:p>
          <a:p>
            <a:pPr indent="0" lvl="0" marL="0" rtl="0" algn="ctr">
              <a:spcBef>
                <a:spcPts val="0"/>
              </a:spcBef>
              <a:spcAft>
                <a:spcPts val="0"/>
              </a:spcAft>
              <a:buNone/>
            </a:pPr>
            <a:r>
              <a:t/>
            </a:r>
            <a:endParaRPr sz="1000">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12"/>
          <p:cNvSpPr txBox="1"/>
          <p:nvPr>
            <p:ph type="title"/>
          </p:nvPr>
        </p:nvSpPr>
        <p:spPr>
          <a:xfrm>
            <a:off x="563475" y="364325"/>
            <a:ext cx="3686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Pembahasan Max Depth</a:t>
            </a:r>
            <a:endParaRPr/>
          </a:p>
        </p:txBody>
      </p:sp>
      <p:sp>
        <p:nvSpPr>
          <p:cNvPr id="1365" name="Google Shape;1365;p112"/>
          <p:cNvSpPr txBox="1"/>
          <p:nvPr>
            <p:ph idx="1" type="body"/>
          </p:nvPr>
        </p:nvSpPr>
        <p:spPr>
          <a:xfrm>
            <a:off x="682350" y="1318925"/>
            <a:ext cx="2604000" cy="311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Kedalaman Tree (Max Depth)  memiliki pengaruh yang signifikan terhadap recall</a:t>
            </a:r>
            <a:endParaRPr/>
          </a:p>
          <a:p>
            <a:pPr indent="-311150" lvl="0" marL="457200" rtl="0" algn="l">
              <a:spcBef>
                <a:spcPts val="0"/>
              </a:spcBef>
              <a:spcAft>
                <a:spcPts val="0"/>
              </a:spcAft>
              <a:buSzPts val="1300"/>
              <a:buChar char="●"/>
            </a:pPr>
            <a:r>
              <a:rPr lang="en-GB"/>
              <a:t>Semakin besar max depth, nilai recall semakin turun, sehingga rentan mengalami overfitting</a:t>
            </a:r>
            <a:endParaRPr/>
          </a:p>
          <a:p>
            <a:pPr indent="-311150" lvl="0" marL="457200" rtl="0" algn="l">
              <a:spcBef>
                <a:spcPts val="0"/>
              </a:spcBef>
              <a:spcAft>
                <a:spcPts val="0"/>
              </a:spcAft>
              <a:buSzPts val="1300"/>
              <a:buChar char="●"/>
            </a:pPr>
            <a:r>
              <a:rPr lang="en-GB"/>
              <a:t>Sebaliknya, ketika nilai recall turun, nilai F-score justru naik, karena dipengaruhi oleh perhitungan precision</a:t>
            </a:r>
            <a:endParaRPr/>
          </a:p>
        </p:txBody>
      </p:sp>
      <p:pic>
        <p:nvPicPr>
          <p:cNvPr id="1366" name="Google Shape;1366;p112"/>
          <p:cNvPicPr preferRelativeResize="0"/>
          <p:nvPr/>
        </p:nvPicPr>
        <p:blipFill rotWithShape="1">
          <a:blip r:embed="rId3">
            <a:alphaModFix/>
          </a:blip>
          <a:srcRect b="0" l="6751" r="0" t="6751"/>
          <a:stretch/>
        </p:blipFill>
        <p:spPr>
          <a:xfrm>
            <a:off x="6526275" y="2210237"/>
            <a:ext cx="2371716" cy="1462275"/>
          </a:xfrm>
          <a:prstGeom prst="rect">
            <a:avLst/>
          </a:prstGeom>
          <a:noFill/>
          <a:ln>
            <a:noFill/>
          </a:ln>
        </p:spPr>
      </p:pic>
      <p:pic>
        <p:nvPicPr>
          <p:cNvPr id="1367" name="Google Shape;1367;p112"/>
          <p:cNvPicPr preferRelativeResize="0"/>
          <p:nvPr/>
        </p:nvPicPr>
        <p:blipFill>
          <a:blip r:embed="rId4">
            <a:alphaModFix/>
          </a:blip>
          <a:stretch>
            <a:fillRect/>
          </a:stretch>
        </p:blipFill>
        <p:spPr>
          <a:xfrm>
            <a:off x="4117600" y="2203425"/>
            <a:ext cx="2316550" cy="1462274"/>
          </a:xfrm>
          <a:prstGeom prst="rect">
            <a:avLst/>
          </a:prstGeom>
          <a:noFill/>
          <a:ln>
            <a:noFill/>
          </a:ln>
        </p:spPr>
      </p:pic>
      <p:pic>
        <p:nvPicPr>
          <p:cNvPr id="1368" name="Google Shape;1368;p112"/>
          <p:cNvPicPr preferRelativeResize="0"/>
          <p:nvPr/>
        </p:nvPicPr>
        <p:blipFill>
          <a:blip r:embed="rId5">
            <a:alphaModFix/>
          </a:blip>
          <a:stretch>
            <a:fillRect/>
          </a:stretch>
        </p:blipFill>
        <p:spPr>
          <a:xfrm>
            <a:off x="6526275" y="388388"/>
            <a:ext cx="2233000" cy="1398073"/>
          </a:xfrm>
          <a:prstGeom prst="rect">
            <a:avLst/>
          </a:prstGeom>
          <a:noFill/>
          <a:ln>
            <a:noFill/>
          </a:ln>
        </p:spPr>
      </p:pic>
      <p:pic>
        <p:nvPicPr>
          <p:cNvPr id="1369" name="Google Shape;1369;p112"/>
          <p:cNvPicPr preferRelativeResize="0"/>
          <p:nvPr/>
        </p:nvPicPr>
        <p:blipFill>
          <a:blip r:embed="rId6">
            <a:alphaModFix/>
          </a:blip>
          <a:stretch>
            <a:fillRect/>
          </a:stretch>
        </p:blipFill>
        <p:spPr>
          <a:xfrm>
            <a:off x="4117600" y="402037"/>
            <a:ext cx="2233000" cy="1370797"/>
          </a:xfrm>
          <a:prstGeom prst="rect">
            <a:avLst/>
          </a:prstGeom>
          <a:noFill/>
          <a:ln>
            <a:noFill/>
          </a:ln>
        </p:spPr>
      </p:pic>
      <p:sp>
        <p:nvSpPr>
          <p:cNvPr id="1370" name="Google Shape;1370;p112"/>
          <p:cNvSpPr txBox="1"/>
          <p:nvPr/>
        </p:nvSpPr>
        <p:spPr>
          <a:xfrm>
            <a:off x="3632763" y="3704700"/>
            <a:ext cx="32862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(c) </a:t>
            </a:r>
            <a:r>
              <a:rPr lang="en-GB" sz="800"/>
              <a:t>Hasil pengujian max depth pada estimator 200</a:t>
            </a:r>
            <a:endParaRPr sz="800"/>
          </a:p>
          <a:p>
            <a:pPr indent="0" lvl="0" marL="0" rtl="0" algn="ctr">
              <a:lnSpc>
                <a:spcPct val="115000"/>
              </a:lnSpc>
              <a:spcBef>
                <a:spcPts val="0"/>
              </a:spcBef>
              <a:spcAft>
                <a:spcPts val="0"/>
              </a:spcAft>
              <a:buNone/>
            </a:pPr>
            <a:r>
              <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71" name="Google Shape;1371;p112"/>
          <p:cNvSpPr txBox="1"/>
          <p:nvPr/>
        </p:nvSpPr>
        <p:spPr>
          <a:xfrm>
            <a:off x="3798600" y="1834050"/>
            <a:ext cx="2871000" cy="73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(a) </a:t>
            </a:r>
            <a:r>
              <a:rPr lang="en-GB" sz="800"/>
              <a:t>Hasil pengujian max depth pada estimator 50</a:t>
            </a:r>
            <a:endParaRPr sz="800"/>
          </a:p>
          <a:p>
            <a:pPr indent="0" lvl="0" marL="0" rtl="0" algn="l">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72" name="Google Shape;1372;p112"/>
          <p:cNvSpPr txBox="1"/>
          <p:nvPr/>
        </p:nvSpPr>
        <p:spPr>
          <a:xfrm>
            <a:off x="6325913" y="1834050"/>
            <a:ext cx="2812200" cy="44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(b) </a:t>
            </a:r>
            <a:r>
              <a:rPr lang="en-GB" sz="800"/>
              <a:t>Hasil pengujian max depth pada estimator 100</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73" name="Google Shape;1373;p112"/>
          <p:cNvSpPr txBox="1"/>
          <p:nvPr/>
        </p:nvSpPr>
        <p:spPr>
          <a:xfrm>
            <a:off x="6648575" y="3704700"/>
            <a:ext cx="21669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(d) </a:t>
            </a:r>
            <a:r>
              <a:rPr lang="en-GB" sz="800"/>
              <a:t>Hasil pengujian max depth gabungan</a:t>
            </a:r>
            <a:endParaRPr sz="800"/>
          </a:p>
          <a:p>
            <a:pPr indent="0" lvl="0" marL="0" rtl="0" algn="ctr">
              <a:lnSpc>
                <a:spcPct val="115000"/>
              </a:lnSpc>
              <a:spcBef>
                <a:spcPts val="0"/>
              </a:spcBef>
              <a:spcAft>
                <a:spcPts val="0"/>
              </a:spcAft>
              <a:buNone/>
            </a:pPr>
            <a:r>
              <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74" name="Google Shape;1374;p112"/>
          <p:cNvSpPr txBox="1"/>
          <p:nvPr/>
        </p:nvSpPr>
        <p:spPr>
          <a:xfrm>
            <a:off x="4645650" y="4096300"/>
            <a:ext cx="39261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t>Gambar 4.12 </a:t>
            </a:r>
            <a:r>
              <a:rPr lang="en-GB" sz="1200"/>
              <a:t>Hasil Pengujian Max_depth</a:t>
            </a:r>
            <a:endParaRPr sz="1200"/>
          </a:p>
          <a:p>
            <a:pPr indent="0" lvl="0" marL="0" rtl="0" algn="ctr">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13"/>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Pembahasan Lambda Gamma</a:t>
            </a:r>
            <a:endParaRPr/>
          </a:p>
        </p:txBody>
      </p:sp>
      <p:sp>
        <p:nvSpPr>
          <p:cNvPr id="1380" name="Google Shape;1380;p113"/>
          <p:cNvSpPr txBox="1"/>
          <p:nvPr>
            <p:ph idx="1" type="body"/>
          </p:nvPr>
        </p:nvSpPr>
        <p:spPr>
          <a:xfrm>
            <a:off x="563475" y="1080000"/>
            <a:ext cx="2764800" cy="3655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GB"/>
              <a:t>Semakin besar gamma, terlihat recall semakin tinggi, yang membuat precision semakin rendah. Penurunan precision mempengaruhi grafik F-score. </a:t>
            </a:r>
            <a:endParaRPr/>
          </a:p>
          <a:p>
            <a:pPr indent="-311150" lvl="0" marL="457200" rtl="0" algn="l">
              <a:spcBef>
                <a:spcPts val="0"/>
              </a:spcBef>
              <a:spcAft>
                <a:spcPts val="0"/>
              </a:spcAft>
              <a:buSzPts val="1300"/>
              <a:buChar char="●"/>
            </a:pPr>
            <a:r>
              <a:rPr lang="en-GB"/>
              <a:t>Gamma mengurangi nilai gain untuk  mencegah pembangunan tree yang sangat dalam (</a:t>
            </a:r>
            <a:r>
              <a:rPr i="1" lang="en-GB"/>
              <a:t>overfitting), </a:t>
            </a:r>
            <a:r>
              <a:rPr lang="en-GB"/>
              <a:t>karena jika nilai Gain negatif, maka berhenti membangun tree lebih dalam</a:t>
            </a:r>
            <a:endParaRPr/>
          </a:p>
          <a:p>
            <a:pPr indent="-311150" lvl="0" marL="457200" rtl="0" algn="l">
              <a:spcBef>
                <a:spcPts val="0"/>
              </a:spcBef>
              <a:spcAft>
                <a:spcPts val="0"/>
              </a:spcAft>
              <a:buSzPts val="1300"/>
              <a:buChar char="●"/>
            </a:pPr>
            <a:r>
              <a:rPr lang="en-GB"/>
              <a:t>Lambda merupakan konstanta regularisasi sehingga jika nilai lambda terlalu besar justru akan menyebabkan model underfitting (high bias low variance).</a:t>
            </a:r>
            <a:endParaRPr/>
          </a:p>
        </p:txBody>
      </p:sp>
      <p:pic>
        <p:nvPicPr>
          <p:cNvPr id="1381" name="Google Shape;1381;p113"/>
          <p:cNvPicPr preferRelativeResize="0"/>
          <p:nvPr/>
        </p:nvPicPr>
        <p:blipFill>
          <a:blip r:embed="rId3">
            <a:alphaModFix/>
          </a:blip>
          <a:stretch>
            <a:fillRect/>
          </a:stretch>
        </p:blipFill>
        <p:spPr>
          <a:xfrm>
            <a:off x="3670500" y="1080000"/>
            <a:ext cx="2508774" cy="1566049"/>
          </a:xfrm>
          <a:prstGeom prst="rect">
            <a:avLst/>
          </a:prstGeom>
          <a:noFill/>
          <a:ln>
            <a:noFill/>
          </a:ln>
        </p:spPr>
      </p:pic>
      <p:pic>
        <p:nvPicPr>
          <p:cNvPr id="1382" name="Google Shape;1382;p113"/>
          <p:cNvPicPr preferRelativeResize="0"/>
          <p:nvPr/>
        </p:nvPicPr>
        <p:blipFill>
          <a:blip r:embed="rId4">
            <a:alphaModFix/>
          </a:blip>
          <a:stretch>
            <a:fillRect/>
          </a:stretch>
        </p:blipFill>
        <p:spPr>
          <a:xfrm>
            <a:off x="6325664" y="1081375"/>
            <a:ext cx="2508786" cy="1563300"/>
          </a:xfrm>
          <a:prstGeom prst="rect">
            <a:avLst/>
          </a:prstGeom>
          <a:noFill/>
          <a:ln>
            <a:noFill/>
          </a:ln>
        </p:spPr>
      </p:pic>
      <p:sp>
        <p:nvSpPr>
          <p:cNvPr id="1383" name="Google Shape;1383;p113"/>
          <p:cNvSpPr txBox="1"/>
          <p:nvPr/>
        </p:nvSpPr>
        <p:spPr>
          <a:xfrm>
            <a:off x="3959150" y="2644675"/>
            <a:ext cx="2083200" cy="73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(a) </a:t>
            </a:r>
            <a:r>
              <a:rPr lang="en-GB" sz="800"/>
              <a:t>Hasil pengujian lambda</a:t>
            </a:r>
            <a:endParaRPr sz="800"/>
          </a:p>
          <a:p>
            <a:pPr indent="0" lvl="0" marL="0" rtl="0" algn="l">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84" name="Google Shape;1384;p113"/>
          <p:cNvSpPr txBox="1"/>
          <p:nvPr/>
        </p:nvSpPr>
        <p:spPr>
          <a:xfrm>
            <a:off x="6173963" y="2644675"/>
            <a:ext cx="2812200" cy="44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800"/>
              <a:t>(b) </a:t>
            </a:r>
            <a:r>
              <a:rPr lang="en-GB" sz="800"/>
              <a:t>Hasil pengujian gamma</a:t>
            </a:r>
            <a:endParaRPr sz="800"/>
          </a:p>
          <a:p>
            <a:pPr indent="0" lvl="0" marL="0" rtl="0" algn="ctr">
              <a:spcBef>
                <a:spcPts val="0"/>
              </a:spcBef>
              <a:spcAft>
                <a:spcPts val="0"/>
              </a:spcAft>
              <a:buNone/>
            </a:pPr>
            <a:r>
              <a:t/>
            </a:r>
            <a:endParaRPr sz="800">
              <a:latin typeface="Calibri"/>
              <a:ea typeface="Calibri"/>
              <a:cs typeface="Calibri"/>
              <a:sym typeface="Calibri"/>
            </a:endParaRPr>
          </a:p>
        </p:txBody>
      </p:sp>
      <p:sp>
        <p:nvSpPr>
          <p:cNvPr id="1385" name="Google Shape;1385;p113"/>
          <p:cNvSpPr txBox="1"/>
          <p:nvPr/>
        </p:nvSpPr>
        <p:spPr>
          <a:xfrm>
            <a:off x="5096000" y="2973150"/>
            <a:ext cx="21909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highlight>
                  <a:srgbClr val="FFFFFF"/>
                </a:highlight>
              </a:rPr>
              <a:t>Gambar 4.13 </a:t>
            </a:r>
            <a:r>
              <a:rPr lang="en-GB" sz="1000">
                <a:highlight>
                  <a:srgbClr val="FFFFFF"/>
                </a:highlight>
              </a:rPr>
              <a:t>Hasil Pengujian lambda dan gamma</a:t>
            </a:r>
            <a:endParaRPr sz="1000">
              <a:highlight>
                <a:srgbClr val="FFFFFF"/>
              </a:highlight>
            </a:endParaRPr>
          </a:p>
          <a:p>
            <a:pPr indent="0" lvl="0" marL="0" rtl="0" algn="ctr">
              <a:spcBef>
                <a:spcPts val="0"/>
              </a:spcBef>
              <a:spcAft>
                <a:spcPts val="0"/>
              </a:spcAft>
              <a:buNone/>
            </a:pPr>
            <a:r>
              <a:t/>
            </a:r>
            <a:endParaRPr sz="1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0" name="Shape 240"/>
        <p:cNvGrpSpPr/>
        <p:nvPr/>
      </p:nvGrpSpPr>
      <p:grpSpPr>
        <a:xfrm>
          <a:off x="0" y="0"/>
          <a:ext cx="0" cy="0"/>
          <a:chOff x="0" y="0"/>
          <a:chExt cx="0" cy="0"/>
        </a:xfrm>
      </p:grpSpPr>
      <p:sp>
        <p:nvSpPr>
          <p:cNvPr id="241" name="Google Shape;241;p33"/>
          <p:cNvSpPr txBox="1"/>
          <p:nvPr>
            <p:ph type="title"/>
          </p:nvPr>
        </p:nvSpPr>
        <p:spPr>
          <a:xfrm>
            <a:off x="3600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Metode Penelitian</a:t>
            </a:r>
            <a:endParaRPr/>
          </a:p>
        </p:txBody>
      </p:sp>
      <p:sp>
        <p:nvSpPr>
          <p:cNvPr id="242" name="Google Shape;242;p33"/>
          <p:cNvSpPr txBox="1"/>
          <p:nvPr>
            <p:ph idx="1" type="body"/>
          </p:nvPr>
        </p:nvSpPr>
        <p:spPr>
          <a:xfrm>
            <a:off x="360000" y="1152475"/>
            <a:ext cx="8520600" cy="356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Nunito"/>
              <a:buAutoNum type="arabicPeriod"/>
            </a:pPr>
            <a:r>
              <a:rPr lang="en-GB">
                <a:latin typeface="Nunito"/>
                <a:ea typeface="Nunito"/>
                <a:cs typeface="Nunito"/>
                <a:sym typeface="Nunito"/>
              </a:rPr>
              <a:t>Studi Literatur</a:t>
            </a:r>
            <a:endParaRPr>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n-GB">
                <a:latin typeface="Nunito"/>
                <a:ea typeface="Nunito"/>
                <a:cs typeface="Nunito"/>
                <a:sym typeface="Nunito"/>
              </a:rPr>
              <a:t>Data Sampling</a:t>
            </a:r>
            <a:endParaRPr>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n-GB">
                <a:latin typeface="Nunito"/>
                <a:ea typeface="Nunito"/>
                <a:cs typeface="Nunito"/>
                <a:sym typeface="Nunito"/>
              </a:rPr>
              <a:t>Analisis Masalah</a:t>
            </a:r>
            <a:endParaRPr>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n-GB">
                <a:latin typeface="Nunito"/>
                <a:ea typeface="Nunito"/>
                <a:cs typeface="Nunito"/>
                <a:sym typeface="Nunito"/>
              </a:rPr>
              <a:t>Perancangan dan Implementasi Algoritme</a:t>
            </a:r>
            <a:endParaRPr>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n-GB">
                <a:latin typeface="Nunito"/>
                <a:ea typeface="Nunito"/>
                <a:cs typeface="Nunito"/>
                <a:sym typeface="Nunito"/>
              </a:rPr>
              <a:t>Pengujian</a:t>
            </a:r>
            <a:endParaRPr>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n-GB">
                <a:latin typeface="Nunito"/>
                <a:ea typeface="Nunito"/>
                <a:cs typeface="Nunito"/>
                <a:sym typeface="Nunito"/>
              </a:rPr>
              <a:t>Dokumentasi</a:t>
            </a:r>
            <a:endParaRPr>
              <a:latin typeface="Nunito"/>
              <a:ea typeface="Nunito"/>
              <a:cs typeface="Nunito"/>
              <a:sym typeface="Nuni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14"/>
          <p:cNvSpPr txBox="1"/>
          <p:nvPr>
            <p:ph type="title"/>
          </p:nvPr>
        </p:nvSpPr>
        <p:spPr>
          <a:xfrm>
            <a:off x="563475" y="3643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Pembahasan Pengujian dengan seleksi fitur</a:t>
            </a:r>
            <a:endParaRPr/>
          </a:p>
        </p:txBody>
      </p:sp>
      <p:sp>
        <p:nvSpPr>
          <p:cNvPr id="1391" name="Google Shape;1391;p114"/>
          <p:cNvSpPr txBox="1"/>
          <p:nvPr>
            <p:ph idx="1" type="body"/>
          </p:nvPr>
        </p:nvSpPr>
        <p:spPr>
          <a:xfrm>
            <a:off x="999525" y="1216275"/>
            <a:ext cx="3496200" cy="311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Beberapa fitur sama seperti Time dan Amount</a:t>
            </a:r>
            <a:endParaRPr/>
          </a:p>
          <a:p>
            <a:pPr indent="-311150" lvl="0" marL="457200" rtl="0" algn="l">
              <a:spcBef>
                <a:spcPts val="0"/>
              </a:spcBef>
              <a:spcAft>
                <a:spcPts val="0"/>
              </a:spcAft>
              <a:buSzPts val="1300"/>
              <a:buChar char="●"/>
            </a:pPr>
            <a:r>
              <a:rPr lang="en-GB"/>
              <a:t>Dalam melakukan transaksi kartu kredit, fitur-fitur utama tersebut akan dicatat</a:t>
            </a:r>
            <a:endParaRPr/>
          </a:p>
          <a:p>
            <a:pPr indent="-311150" lvl="0" marL="457200" rtl="0" algn="l">
              <a:spcBef>
                <a:spcPts val="0"/>
              </a:spcBef>
              <a:spcAft>
                <a:spcPts val="0"/>
              </a:spcAft>
              <a:buSzPts val="1300"/>
              <a:buChar char="●"/>
            </a:pPr>
            <a:r>
              <a:rPr lang="en-GB"/>
              <a:t>Pencatatan fitur-fitur utama harus sesuai dengan standar pelaporan internasional [16]</a:t>
            </a:r>
            <a:endParaRPr/>
          </a:p>
          <a:p>
            <a:pPr indent="-311150" lvl="0" marL="457200" rtl="0" algn="l">
              <a:spcBef>
                <a:spcPts val="0"/>
              </a:spcBef>
              <a:spcAft>
                <a:spcPts val="0"/>
              </a:spcAft>
              <a:buSzPts val="1300"/>
              <a:buChar char="●"/>
            </a:pPr>
            <a:r>
              <a:rPr lang="en-GB"/>
              <a:t>Minimnya informasi ketika melakukan deteksi penipuan kartu kredit dengan fitur-fitur utama  [16]</a:t>
            </a:r>
            <a:endParaRPr/>
          </a:p>
        </p:txBody>
      </p:sp>
      <p:pic>
        <p:nvPicPr>
          <p:cNvPr id="1392" name="Google Shape;1392;p114"/>
          <p:cNvPicPr preferRelativeResize="0"/>
          <p:nvPr/>
        </p:nvPicPr>
        <p:blipFill>
          <a:blip r:embed="rId3">
            <a:alphaModFix/>
          </a:blip>
          <a:stretch>
            <a:fillRect/>
          </a:stretch>
        </p:blipFill>
        <p:spPr>
          <a:xfrm>
            <a:off x="5275503" y="1076250"/>
            <a:ext cx="3249450" cy="2381400"/>
          </a:xfrm>
          <a:prstGeom prst="rect">
            <a:avLst/>
          </a:prstGeom>
          <a:noFill/>
          <a:ln>
            <a:noFill/>
          </a:ln>
        </p:spPr>
      </p:pic>
      <p:sp>
        <p:nvSpPr>
          <p:cNvPr id="1393" name="Google Shape;1393;p114"/>
          <p:cNvSpPr txBox="1"/>
          <p:nvPr/>
        </p:nvSpPr>
        <p:spPr>
          <a:xfrm>
            <a:off x="5167325" y="3486225"/>
            <a:ext cx="37005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FFFFFF"/>
                </a:highlight>
              </a:rPr>
              <a:t>Gambar 4.15</a:t>
            </a:r>
            <a:r>
              <a:rPr lang="en-GB" sz="1200">
                <a:highlight>
                  <a:srgbClr val="FFFFFF"/>
                </a:highlight>
              </a:rPr>
              <a:t> Beberapa fitur utama yang dikumpulkan dalam transaksi kartu kredit</a:t>
            </a:r>
            <a:endParaRPr sz="1200">
              <a:highlight>
                <a:srgbClr val="FFFFFF"/>
              </a:highlight>
            </a:endParaRPr>
          </a:p>
          <a:p>
            <a:pPr indent="0" lvl="0" marL="0" rtl="0" algn="l">
              <a:spcBef>
                <a:spcPts val="0"/>
              </a:spcBef>
              <a:spcAft>
                <a:spcPts val="0"/>
              </a:spcAft>
              <a:buNone/>
            </a:pPr>
            <a:r>
              <a:t/>
            </a:r>
            <a:endParaRPr b="1" sz="1200">
              <a:highlight>
                <a:srgbClr val="FFFFFF"/>
              </a:high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15"/>
          <p:cNvSpPr txBox="1"/>
          <p:nvPr>
            <p:ph type="title"/>
          </p:nvPr>
        </p:nvSpPr>
        <p:spPr>
          <a:xfrm>
            <a:off x="563475" y="364325"/>
            <a:ext cx="7505700" cy="61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Pembahasan Pengujian dengan seleksi fitur</a:t>
            </a:r>
            <a:endParaRPr/>
          </a:p>
        </p:txBody>
      </p:sp>
      <p:sp>
        <p:nvSpPr>
          <p:cNvPr id="1399" name="Google Shape;1399;p115"/>
          <p:cNvSpPr txBox="1"/>
          <p:nvPr>
            <p:ph idx="1" type="body"/>
          </p:nvPr>
        </p:nvSpPr>
        <p:spPr>
          <a:xfrm>
            <a:off x="819150" y="1318925"/>
            <a:ext cx="4676700" cy="3119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Minimnya Feature Engineering -&gt; nama fitur yang disamarkan</a:t>
            </a:r>
            <a:endParaRPr/>
          </a:p>
          <a:p>
            <a:pPr indent="-311150" lvl="0" marL="457200" rtl="0" algn="l">
              <a:spcBef>
                <a:spcPts val="0"/>
              </a:spcBef>
              <a:spcAft>
                <a:spcPts val="0"/>
              </a:spcAft>
              <a:buSzPts val="1300"/>
              <a:buChar char="●"/>
            </a:pPr>
            <a:r>
              <a:rPr lang="en-GB"/>
              <a:t>Feature Engineering[16] -&gt; Customer Spending Behaviour</a:t>
            </a:r>
            <a:endParaRPr/>
          </a:p>
          <a:p>
            <a:pPr indent="-298450" lvl="1" marL="914400" rtl="0" algn="l">
              <a:spcBef>
                <a:spcPts val="0"/>
              </a:spcBef>
              <a:spcAft>
                <a:spcPts val="0"/>
              </a:spcAft>
              <a:buSzPts val="1100"/>
              <a:buChar char="○"/>
            </a:pPr>
            <a:r>
              <a:rPr lang="en-GB"/>
              <a:t>Previous : Mencatat informasi berkaitan dengan transaksi sebelumnya</a:t>
            </a:r>
            <a:endParaRPr/>
          </a:p>
          <a:p>
            <a:pPr indent="-298450" lvl="2" marL="1371600" rtl="0" algn="l">
              <a:spcBef>
                <a:spcPts val="0"/>
              </a:spcBef>
              <a:spcAft>
                <a:spcPts val="0"/>
              </a:spcAft>
              <a:buSzPts val="1100"/>
              <a:buChar char="■"/>
            </a:pPr>
            <a:r>
              <a:rPr lang="en-GB"/>
              <a:t>Mencari anomali/ketidaksamaan dengan transaksi sebelumnya</a:t>
            </a:r>
            <a:endParaRPr/>
          </a:p>
          <a:p>
            <a:pPr indent="-298450" lvl="2" marL="1371600" rtl="0" algn="l">
              <a:spcBef>
                <a:spcPts val="0"/>
              </a:spcBef>
              <a:spcAft>
                <a:spcPts val="0"/>
              </a:spcAft>
              <a:buSzPts val="1100"/>
              <a:buChar char="■"/>
            </a:pPr>
            <a:r>
              <a:rPr lang="en-GB"/>
              <a:t>Berapa banyak transaksi sebelumnya yang harus dicatat ?</a:t>
            </a:r>
            <a:endParaRPr/>
          </a:p>
          <a:p>
            <a:pPr indent="-298450" lvl="2" marL="1371600" rtl="0" algn="l">
              <a:spcBef>
                <a:spcPts val="0"/>
              </a:spcBef>
              <a:spcAft>
                <a:spcPts val="0"/>
              </a:spcAft>
              <a:buSzPts val="1100"/>
              <a:buChar char="■"/>
            </a:pPr>
            <a:r>
              <a:rPr lang="en-GB"/>
              <a:t>Semakin lama waktu transaksi yang tercatat -&gt; informasi hilang/tidak berguna</a:t>
            </a:r>
            <a:endParaRPr/>
          </a:p>
          <a:p>
            <a:pPr indent="-298450" lvl="1" marL="914400" rtl="0" algn="l">
              <a:spcBef>
                <a:spcPts val="0"/>
              </a:spcBef>
              <a:spcAft>
                <a:spcPts val="0"/>
              </a:spcAft>
              <a:buSzPts val="1100"/>
              <a:buChar char="○"/>
            </a:pPr>
            <a:r>
              <a:rPr lang="en-GB"/>
              <a:t>Agregasi : Pengelompokkan data (Berdasarkan kartu, jenis transaksi, merchant</a:t>
            </a:r>
            <a:endParaRPr/>
          </a:p>
          <a:p>
            <a:pPr indent="-298450" lvl="2" marL="1371600" rtl="0" algn="l">
              <a:spcBef>
                <a:spcPts val="0"/>
              </a:spcBef>
              <a:spcAft>
                <a:spcPts val="0"/>
              </a:spcAft>
              <a:buSzPts val="1100"/>
              <a:buChar char="■"/>
            </a:pPr>
            <a:r>
              <a:rPr lang="en-GB"/>
              <a:t>Berapa transaksi yang harus diagregasi ?</a:t>
            </a:r>
            <a:endParaRPr/>
          </a:p>
          <a:p>
            <a:pPr indent="-298450" lvl="2" marL="1371600" rtl="0" algn="l">
              <a:spcBef>
                <a:spcPts val="0"/>
              </a:spcBef>
              <a:spcAft>
                <a:spcPts val="0"/>
              </a:spcAft>
              <a:buSzPts val="1100"/>
              <a:buChar char="■"/>
            </a:pPr>
            <a:r>
              <a:rPr lang="en-GB"/>
              <a:t>Masalah perhitungan rata-rata time ketika menggunakan agregasi</a:t>
            </a:r>
            <a:endParaRPr/>
          </a:p>
        </p:txBody>
      </p:sp>
      <p:pic>
        <p:nvPicPr>
          <p:cNvPr id="1400" name="Google Shape;1400;p115"/>
          <p:cNvPicPr preferRelativeResize="0"/>
          <p:nvPr/>
        </p:nvPicPr>
        <p:blipFill>
          <a:blip r:embed="rId3">
            <a:alphaModFix/>
          </a:blip>
          <a:stretch>
            <a:fillRect/>
          </a:stretch>
        </p:blipFill>
        <p:spPr>
          <a:xfrm>
            <a:off x="5783325" y="1443700"/>
            <a:ext cx="2195375" cy="2313250"/>
          </a:xfrm>
          <a:prstGeom prst="rect">
            <a:avLst/>
          </a:prstGeom>
          <a:noFill/>
          <a:ln>
            <a:noFill/>
          </a:ln>
        </p:spPr>
      </p:pic>
      <p:sp>
        <p:nvSpPr>
          <p:cNvPr id="1401" name="Google Shape;1401;p115"/>
          <p:cNvSpPr txBox="1"/>
          <p:nvPr/>
        </p:nvSpPr>
        <p:spPr>
          <a:xfrm>
            <a:off x="5300650" y="3776675"/>
            <a:ext cx="37005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FFFFFF"/>
                </a:highlight>
              </a:rPr>
              <a:t>Gambar 4.16</a:t>
            </a:r>
            <a:r>
              <a:rPr lang="en-GB" sz="1200">
                <a:highlight>
                  <a:srgbClr val="FFFFFF"/>
                </a:highlight>
              </a:rPr>
              <a:t> Contoh perhitungan rata-rata waktu terjadinya transaksi kartu kredit yang kurang tepat</a:t>
            </a:r>
            <a:endParaRPr sz="1200">
              <a:highlight>
                <a:srgbClr val="FFFFFF"/>
              </a:highlight>
            </a:endParaRPr>
          </a:p>
          <a:p>
            <a:pPr indent="0" lvl="0" marL="0" rtl="0" algn="l">
              <a:spcBef>
                <a:spcPts val="0"/>
              </a:spcBef>
              <a:spcAft>
                <a:spcPts val="0"/>
              </a:spcAft>
              <a:buNone/>
            </a:pPr>
            <a:r>
              <a:t/>
            </a:r>
            <a:endParaRPr sz="1200">
              <a:highlight>
                <a:srgbClr val="181A1B"/>
              </a:high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16"/>
          <p:cNvSpPr txBox="1"/>
          <p:nvPr>
            <p:ph type="title"/>
          </p:nvPr>
        </p:nvSpPr>
        <p:spPr>
          <a:xfrm>
            <a:off x="563475" y="364325"/>
            <a:ext cx="7505700" cy="78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Pembahasan Pengujian dengan seleksi fitur</a:t>
            </a:r>
            <a:endParaRPr/>
          </a:p>
        </p:txBody>
      </p:sp>
      <p:sp>
        <p:nvSpPr>
          <p:cNvPr id="1407" name="Google Shape;1407;p116"/>
          <p:cNvSpPr txBox="1"/>
          <p:nvPr>
            <p:ph idx="1" type="body"/>
          </p:nvPr>
        </p:nvSpPr>
        <p:spPr>
          <a:xfrm>
            <a:off x="819150" y="1318925"/>
            <a:ext cx="3501000" cy="311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Variabel dengan nama fitur disamarkan yang memiliki korelasi yang lumayan besar mendapatkan nilai information gain yang besar pula</a:t>
            </a:r>
            <a:endParaRPr/>
          </a:p>
        </p:txBody>
      </p:sp>
      <p:pic>
        <p:nvPicPr>
          <p:cNvPr id="1408" name="Google Shape;1408;p116"/>
          <p:cNvPicPr preferRelativeResize="0"/>
          <p:nvPr/>
        </p:nvPicPr>
        <p:blipFill>
          <a:blip r:embed="rId3">
            <a:alphaModFix/>
          </a:blip>
          <a:stretch>
            <a:fillRect/>
          </a:stretch>
        </p:blipFill>
        <p:spPr>
          <a:xfrm>
            <a:off x="5163825" y="1089775"/>
            <a:ext cx="3415475" cy="2046025"/>
          </a:xfrm>
          <a:prstGeom prst="rect">
            <a:avLst/>
          </a:prstGeom>
          <a:noFill/>
          <a:ln>
            <a:noFill/>
          </a:ln>
        </p:spPr>
      </p:pic>
      <p:pic>
        <p:nvPicPr>
          <p:cNvPr id="1409" name="Google Shape;1409;p116"/>
          <p:cNvPicPr preferRelativeResize="0"/>
          <p:nvPr/>
        </p:nvPicPr>
        <p:blipFill>
          <a:blip r:embed="rId4">
            <a:alphaModFix/>
          </a:blip>
          <a:stretch>
            <a:fillRect/>
          </a:stretch>
        </p:blipFill>
        <p:spPr>
          <a:xfrm>
            <a:off x="1214375" y="2317650"/>
            <a:ext cx="2892275" cy="2462275"/>
          </a:xfrm>
          <a:prstGeom prst="rect">
            <a:avLst/>
          </a:prstGeom>
          <a:noFill/>
          <a:ln>
            <a:noFill/>
          </a:ln>
        </p:spPr>
      </p:pic>
      <p:sp>
        <p:nvSpPr>
          <p:cNvPr id="1410" name="Google Shape;1410;p116"/>
          <p:cNvSpPr/>
          <p:nvPr/>
        </p:nvSpPr>
        <p:spPr>
          <a:xfrm>
            <a:off x="2481300" y="4267250"/>
            <a:ext cx="128700" cy="142800"/>
          </a:xfrm>
          <a:prstGeom prst="flowChartConnector">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6"/>
          <p:cNvSpPr/>
          <p:nvPr/>
        </p:nvSpPr>
        <p:spPr>
          <a:xfrm>
            <a:off x="2657500" y="4267250"/>
            <a:ext cx="128700" cy="142800"/>
          </a:xfrm>
          <a:prstGeom prst="flowChartConnector">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17"/>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Bab 5 Kesimpulan dan Saran</a:t>
            </a:r>
            <a:endParaRPr/>
          </a:p>
        </p:txBody>
      </p:sp>
      <p:sp>
        <p:nvSpPr>
          <p:cNvPr id="1417" name="Google Shape;1417;p117"/>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18"/>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Kesimpulan</a:t>
            </a:r>
            <a:endParaRPr/>
          </a:p>
        </p:txBody>
      </p:sp>
      <p:sp>
        <p:nvSpPr>
          <p:cNvPr id="1423" name="Google Shape;1423;p118"/>
          <p:cNvSpPr txBox="1"/>
          <p:nvPr>
            <p:ph idx="1" type="body"/>
          </p:nvPr>
        </p:nvSpPr>
        <p:spPr>
          <a:xfrm>
            <a:off x="671875" y="1318925"/>
            <a:ext cx="7505700" cy="311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GB"/>
              <a:t>Recall</a:t>
            </a:r>
            <a:r>
              <a:rPr lang="en-GB"/>
              <a:t> tertinggi diperoleh pada kombinasi nomor 7 sebesar 85.26%. Akurasi dan F-score tertinggi diperoleh oleh kombinasi nomor 62 masing-masing sebesar 99.77% dan 97.91%.</a:t>
            </a:r>
            <a:endParaRPr/>
          </a:p>
          <a:p>
            <a:pPr indent="-311150" lvl="0" marL="457200" rtl="0" algn="l">
              <a:spcBef>
                <a:spcPts val="0"/>
              </a:spcBef>
              <a:spcAft>
                <a:spcPts val="0"/>
              </a:spcAft>
              <a:buSzPts val="1300"/>
              <a:buAutoNum type="arabicPeriod"/>
            </a:pPr>
            <a:r>
              <a:rPr lang="en-GB"/>
              <a:t>Kasus deteksi penipuan kartu kredit menekankan sensitivitas atau recall untuk mendeteksi penipuan (fraud) dengan rasio jumlah data yang lebih rendah dari </a:t>
            </a:r>
            <a:r>
              <a:rPr i="1" lang="en-GB"/>
              <a:t>non-fraud</a:t>
            </a:r>
            <a:r>
              <a:rPr lang="en-GB"/>
              <a:t>. Oleh karena itu, kombinasi nomor 7 merupakan </a:t>
            </a:r>
            <a:r>
              <a:rPr i="1" lang="en-GB"/>
              <a:t>hyperparameter</a:t>
            </a:r>
            <a:r>
              <a:rPr lang="en-GB"/>
              <a:t> terbaik karena meraih </a:t>
            </a:r>
            <a:r>
              <a:rPr i="1" lang="en-GB"/>
              <a:t>recall</a:t>
            </a:r>
            <a:r>
              <a:rPr lang="en-GB"/>
              <a:t> tertinggi</a:t>
            </a:r>
            <a:endParaRPr/>
          </a:p>
          <a:p>
            <a:pPr indent="-311150" lvl="0" marL="457200" rtl="0" algn="l">
              <a:spcBef>
                <a:spcPts val="0"/>
              </a:spcBef>
              <a:spcAft>
                <a:spcPts val="0"/>
              </a:spcAft>
              <a:buSzPts val="1300"/>
              <a:buAutoNum type="arabicPeriod"/>
            </a:pPr>
            <a:r>
              <a:rPr lang="en-GB"/>
              <a:t>Pengujian dengan s</a:t>
            </a:r>
            <a:r>
              <a:rPr lang="en-GB"/>
              <a:t>eleksi fitur tidak berpengaruh banyak terhadap peningkatan recall dan f-score. </a:t>
            </a:r>
            <a:r>
              <a:rPr lang="en-GB"/>
              <a:t>Berdasarkan pengujian menggunakan seleksi fitur dengan </a:t>
            </a:r>
            <a:r>
              <a:rPr i="1" lang="en-GB"/>
              <a:t>information gain</a:t>
            </a:r>
            <a:r>
              <a:rPr lang="en-GB"/>
              <a:t>, recall hanya naik sebesar 3% dan f-score hanya naik sebesar 1%.</a:t>
            </a:r>
            <a:endParaRPr/>
          </a:p>
          <a:p>
            <a:pPr indent="-311150" lvl="0" marL="457200" rtl="0" algn="l">
              <a:spcBef>
                <a:spcPts val="0"/>
              </a:spcBef>
              <a:spcAft>
                <a:spcPts val="0"/>
              </a:spcAft>
              <a:buSzPts val="1300"/>
              <a:buAutoNum type="arabicPeriod"/>
            </a:pPr>
            <a:r>
              <a:rPr i="1" lang="en-GB"/>
              <a:t>Hyperparameter</a:t>
            </a:r>
            <a:r>
              <a:rPr lang="en-GB"/>
              <a:t> n_estimators dan max_depth yang terlalu besar akan  menurunkan nilai </a:t>
            </a:r>
            <a:r>
              <a:rPr i="1" lang="en-GB"/>
              <a:t>recall</a:t>
            </a:r>
            <a:r>
              <a:rPr lang="en-GB"/>
              <a:t> tetapi meningkatkan nilai </a:t>
            </a:r>
            <a:r>
              <a:rPr i="1" lang="en-GB"/>
              <a:t>f-score. </a:t>
            </a:r>
            <a:r>
              <a:rPr lang="en-GB"/>
              <a:t>Nilai yang terlalu besar juga akan mengakibatkan model </a:t>
            </a:r>
            <a:r>
              <a:rPr i="1" lang="en-GB"/>
              <a:t>overfit</a:t>
            </a:r>
            <a:endParaRPr i="1"/>
          </a:p>
          <a:p>
            <a:pPr indent="-311150" lvl="0" marL="457200" rtl="0" algn="l">
              <a:spcBef>
                <a:spcPts val="0"/>
              </a:spcBef>
              <a:spcAft>
                <a:spcPts val="0"/>
              </a:spcAft>
              <a:buSzPts val="1300"/>
              <a:buAutoNum type="arabicPeriod"/>
            </a:pPr>
            <a:r>
              <a:rPr lang="en-GB"/>
              <a:t>gamma dan lambda merupakan </a:t>
            </a:r>
            <a:r>
              <a:rPr i="1" lang="en-GB"/>
              <a:t>hyperparameter</a:t>
            </a:r>
            <a:r>
              <a:rPr lang="en-GB"/>
              <a:t> untuk mencegah </a:t>
            </a:r>
            <a:r>
              <a:rPr i="1" lang="en-GB"/>
              <a:t>overfit</a:t>
            </a:r>
            <a:r>
              <a:rPr lang="en-GB"/>
              <a:t>, jika nilai tidak tepat, maka akan mengakibatkan model tetap mengalami </a:t>
            </a:r>
            <a:r>
              <a:rPr i="1" lang="en-GB"/>
              <a:t>overfit</a:t>
            </a:r>
            <a:r>
              <a:rPr lang="en-GB"/>
              <a:t> atau justru akan menyebabkan </a:t>
            </a:r>
            <a:r>
              <a:rPr i="1" lang="en-GB"/>
              <a:t>undefit.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19"/>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Saran</a:t>
            </a:r>
            <a:endParaRPr/>
          </a:p>
        </p:txBody>
      </p:sp>
      <p:sp>
        <p:nvSpPr>
          <p:cNvPr id="1429" name="Google Shape;1429;p119"/>
          <p:cNvSpPr txBox="1"/>
          <p:nvPr>
            <p:ph idx="1" type="body"/>
          </p:nvPr>
        </p:nvSpPr>
        <p:spPr>
          <a:xfrm>
            <a:off x="640325" y="1318925"/>
            <a:ext cx="7505700" cy="311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GB"/>
              <a:t>Melakukan pengujian terhadap pengaruh </a:t>
            </a:r>
            <a:r>
              <a:rPr i="1" lang="en-GB"/>
              <a:t>hyperparameter</a:t>
            </a:r>
            <a:r>
              <a:rPr lang="en-GB"/>
              <a:t> yang terdapat dalam teknik </a:t>
            </a:r>
            <a:r>
              <a:rPr i="1" lang="en-GB"/>
              <a:t>oversampling </a:t>
            </a:r>
            <a:r>
              <a:rPr lang="en-GB"/>
              <a:t>SMOTE seperti rasio kelas atau jumlah tetangga yang perlu dipertimbangkan untuk melakukan deteksi penipuan kartu kredit</a:t>
            </a:r>
            <a:endParaRPr/>
          </a:p>
          <a:p>
            <a:pPr indent="-311150" lvl="0" marL="457200" rtl="0" algn="l">
              <a:spcBef>
                <a:spcPts val="0"/>
              </a:spcBef>
              <a:spcAft>
                <a:spcPts val="0"/>
              </a:spcAft>
              <a:buSzPts val="1300"/>
              <a:buAutoNum type="arabicPeriod"/>
            </a:pPr>
            <a:r>
              <a:rPr lang="en-GB"/>
              <a:t>Menambah jumlah pengujian terhadap </a:t>
            </a:r>
            <a:r>
              <a:rPr i="1" lang="en-GB"/>
              <a:t>hyperparameter</a:t>
            </a:r>
            <a:r>
              <a:rPr lang="en-GB"/>
              <a:t> </a:t>
            </a:r>
            <a:r>
              <a:rPr i="1" lang="en-GB"/>
              <a:t>lambda</a:t>
            </a:r>
            <a:r>
              <a:rPr lang="en-GB"/>
              <a:t> dan </a:t>
            </a:r>
            <a:r>
              <a:rPr i="1" lang="en-GB"/>
              <a:t>gamma</a:t>
            </a:r>
            <a:r>
              <a:rPr lang="en-GB"/>
              <a:t> karena penulis hanya menggunakan masing-masing 2 nilai untuk pengujian terhadap </a:t>
            </a:r>
            <a:r>
              <a:rPr i="1" lang="en-GB"/>
              <a:t>hyperparameter</a:t>
            </a:r>
            <a:r>
              <a:rPr lang="en-GB"/>
              <a:t> tersebut.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20"/>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Daftar Referensi</a:t>
            </a:r>
            <a:endParaRPr/>
          </a:p>
        </p:txBody>
      </p:sp>
      <p:sp>
        <p:nvSpPr>
          <p:cNvPr id="1435" name="Google Shape;1435;p120"/>
          <p:cNvSpPr txBox="1"/>
          <p:nvPr>
            <p:ph idx="1" type="body"/>
          </p:nvPr>
        </p:nvSpPr>
        <p:spPr>
          <a:xfrm>
            <a:off x="656500" y="1318925"/>
            <a:ext cx="7505700" cy="3119700"/>
          </a:xfrm>
          <a:prstGeom prst="rect">
            <a:avLst/>
          </a:prstGeom>
        </p:spPr>
        <p:txBody>
          <a:bodyPr anchorCtr="0" anchor="t" bIns="91425" lIns="91425" spcFirstLastPara="1" rIns="91425" wrap="square" tIns="91425">
            <a:normAutofit fontScale="62500"/>
          </a:bodyPr>
          <a:lstStyle/>
          <a:p>
            <a:pPr indent="-284162" lvl="0" marL="457200" rtl="0" algn="l">
              <a:spcBef>
                <a:spcPts val="0"/>
              </a:spcBef>
              <a:spcAft>
                <a:spcPts val="0"/>
              </a:spcAft>
              <a:buClr>
                <a:srgbClr val="695D46"/>
              </a:buClr>
              <a:buSzPct val="100000"/>
              <a:buFont typeface="Nunito"/>
              <a:buAutoNum type="arabicPeriod"/>
            </a:pPr>
            <a:r>
              <a:rPr lang="en-GB" sz="1400">
                <a:solidFill>
                  <a:srgbClr val="695D46"/>
                </a:solidFill>
                <a:latin typeface="Nunito"/>
                <a:ea typeface="Nunito"/>
                <a:cs typeface="Nunito"/>
                <a:sym typeface="Nunito"/>
              </a:rPr>
              <a:t>Credit Card Definition. [Online]. Available: </a:t>
            </a:r>
            <a:r>
              <a:rPr lang="en-GB" sz="1400" u="sng">
                <a:solidFill>
                  <a:srgbClr val="009668"/>
                </a:solidFill>
                <a:latin typeface="Nunito"/>
                <a:ea typeface="Nunito"/>
                <a:cs typeface="Nunito"/>
                <a:sym typeface="Nunito"/>
                <a:hlinkClick r:id="rId3">
                  <a:extLst>
                    <a:ext uri="{A12FA001-AC4F-418D-AE19-62706E023703}">
                      <ahyp:hlinkClr val="tx"/>
                    </a:ext>
                  </a:extLst>
                </a:hlinkClick>
              </a:rPr>
              <a:t>https://www.investopedia.com/terms/c/creditcard.asp</a:t>
            </a:r>
            <a:r>
              <a:rPr lang="en-GB" sz="1400">
                <a:solidFill>
                  <a:srgbClr val="695D46"/>
                </a:solidFill>
                <a:latin typeface="Nunito"/>
                <a:ea typeface="Nunito"/>
                <a:cs typeface="Nunito"/>
                <a:sym typeface="Nunito"/>
              </a:rPr>
              <a:t>, [Accessed: 27 Februari 2022]</a:t>
            </a:r>
            <a:endParaRPr sz="1400">
              <a:solidFill>
                <a:srgbClr val="695D46"/>
              </a:solidFill>
              <a:latin typeface="Nunito"/>
              <a:ea typeface="Nunito"/>
              <a:cs typeface="Nunito"/>
              <a:sym typeface="Nunito"/>
            </a:endParaRPr>
          </a:p>
          <a:p>
            <a:pPr indent="-284162" lvl="0" marL="457200" rtl="0" algn="l">
              <a:spcBef>
                <a:spcPts val="0"/>
              </a:spcBef>
              <a:spcAft>
                <a:spcPts val="0"/>
              </a:spcAft>
              <a:buClr>
                <a:srgbClr val="695D46"/>
              </a:buClr>
              <a:buSzPct val="100000"/>
              <a:buFont typeface="Nunito"/>
              <a:buAutoNum type="arabicPeriod"/>
            </a:pPr>
            <a:r>
              <a:rPr lang="en-GB" sz="1400">
                <a:solidFill>
                  <a:srgbClr val="695D46"/>
                </a:solidFill>
                <a:latin typeface="Nunito"/>
                <a:ea typeface="Nunito"/>
                <a:cs typeface="Nunito"/>
                <a:sym typeface="Nunito"/>
              </a:rPr>
              <a:t>How the payment process works. [Online]. Available : https://sea.mastercard. com/en- region- sea/business/merchants/start- accepting/payment- process. html, [Accessed: 21 February 2021].</a:t>
            </a:r>
            <a:endParaRPr sz="1400">
              <a:solidFill>
                <a:srgbClr val="695D46"/>
              </a:solidFill>
              <a:latin typeface="Nunito"/>
              <a:ea typeface="Nunito"/>
              <a:cs typeface="Nunito"/>
              <a:sym typeface="Nunito"/>
            </a:endParaRPr>
          </a:p>
          <a:p>
            <a:pPr indent="-284162" lvl="0" marL="457200" rtl="0" algn="l">
              <a:spcBef>
                <a:spcPts val="0"/>
              </a:spcBef>
              <a:spcAft>
                <a:spcPts val="0"/>
              </a:spcAft>
              <a:buClr>
                <a:srgbClr val="695D46"/>
              </a:buClr>
              <a:buSzPct val="100000"/>
              <a:buFont typeface="Nunito"/>
              <a:buAutoNum type="arabicPeriod"/>
            </a:pPr>
            <a:r>
              <a:rPr lang="en-GB" sz="1400">
                <a:solidFill>
                  <a:srgbClr val="695D46"/>
                </a:solidFill>
                <a:latin typeface="Nunito"/>
                <a:ea typeface="Nunito"/>
                <a:cs typeface="Nunito"/>
                <a:sym typeface="Nunito"/>
              </a:rPr>
              <a:t>Credit card fraud statistics. [Online]. Available : https://shiftprocessing.com/credit-card-fraud-statistics, [Accessed: 5 December 2021]</a:t>
            </a:r>
            <a:endParaRPr sz="1400">
              <a:solidFill>
                <a:srgbClr val="695D46"/>
              </a:solidFill>
              <a:latin typeface="Nunito"/>
              <a:ea typeface="Nunito"/>
              <a:cs typeface="Nunito"/>
              <a:sym typeface="Nunito"/>
            </a:endParaRPr>
          </a:p>
          <a:p>
            <a:pPr indent="-284162" lvl="0" marL="457200" rtl="0" algn="l">
              <a:lnSpc>
                <a:spcPct val="110000"/>
              </a:lnSpc>
              <a:spcBef>
                <a:spcPts val="0"/>
              </a:spcBef>
              <a:spcAft>
                <a:spcPts val="0"/>
              </a:spcAft>
              <a:buClr>
                <a:srgbClr val="695D46"/>
              </a:buClr>
              <a:buSzPct val="100000"/>
              <a:buFont typeface="Nunito"/>
              <a:buAutoNum type="arabicPeriod"/>
            </a:pPr>
            <a:r>
              <a:rPr lang="en-GB" sz="1400">
                <a:solidFill>
                  <a:srgbClr val="695D46"/>
                </a:solidFill>
                <a:highlight>
                  <a:schemeClr val="dk1"/>
                </a:highlight>
                <a:latin typeface="Nunito"/>
                <a:ea typeface="Nunito"/>
                <a:cs typeface="Nunito"/>
                <a:sym typeface="Nunito"/>
              </a:rPr>
              <a:t>25 Credit Card Fraud Statistics To Know in 2021. [Online]. Available: </a:t>
            </a:r>
            <a:r>
              <a:rPr lang="en-GB" sz="1400" u="sng">
                <a:solidFill>
                  <a:srgbClr val="009668"/>
                </a:solidFill>
                <a:highlight>
                  <a:schemeClr val="dk1"/>
                </a:highlight>
                <a:latin typeface="Nunito"/>
                <a:ea typeface="Nunito"/>
                <a:cs typeface="Nunito"/>
                <a:sym typeface="Nunito"/>
                <a:hlinkClick r:id="rId4">
                  <a:extLst>
                    <a:ext uri="{A12FA001-AC4F-418D-AE19-62706E023703}">
                      <ahyp:hlinkClr val="tx"/>
                    </a:ext>
                  </a:extLst>
                </a:hlinkClick>
              </a:rPr>
              <a:t>https://mint.intuit.com/blog/planning/credit-card-fraud-statistics/</a:t>
            </a:r>
            <a:r>
              <a:rPr lang="en-GB" sz="1400">
                <a:solidFill>
                  <a:srgbClr val="695D46"/>
                </a:solidFill>
                <a:highlight>
                  <a:schemeClr val="dk1"/>
                </a:highlight>
                <a:latin typeface="Nunito"/>
                <a:ea typeface="Nunito"/>
                <a:cs typeface="Nunito"/>
                <a:sym typeface="Nunito"/>
              </a:rPr>
              <a:t>, [Accessed: 27 Februari 2022]</a:t>
            </a:r>
            <a:endParaRPr sz="1400">
              <a:solidFill>
                <a:srgbClr val="695D46"/>
              </a:solidFill>
              <a:highlight>
                <a:schemeClr val="dk1"/>
              </a:highlight>
              <a:latin typeface="Nunito"/>
              <a:ea typeface="Nunito"/>
              <a:cs typeface="Nunito"/>
              <a:sym typeface="Nunito"/>
            </a:endParaRPr>
          </a:p>
          <a:p>
            <a:pPr indent="-284162" lvl="0" marL="457200" rtl="0" algn="l">
              <a:spcBef>
                <a:spcPts val="0"/>
              </a:spcBef>
              <a:spcAft>
                <a:spcPts val="0"/>
              </a:spcAft>
              <a:buClr>
                <a:srgbClr val="695D46"/>
              </a:buClr>
              <a:buSzPct val="100000"/>
              <a:buFont typeface="Nunito"/>
              <a:buAutoNum type="arabicPeriod"/>
            </a:pPr>
            <a:r>
              <a:rPr lang="en-GB" sz="1400">
                <a:solidFill>
                  <a:srgbClr val="695D46"/>
                </a:solidFill>
                <a:latin typeface="Nunito"/>
                <a:ea typeface="Nunito"/>
                <a:cs typeface="Nunito"/>
                <a:sym typeface="Nunito"/>
              </a:rPr>
              <a:t>S. P. Maniraj, A. Saini, S. Ahmed and S. D. Sarkar, “Credit card fraud detection using machine learning and data science”, International Journal of Engineering Research Technology (IJERT), vol. 8, no. 9, 2019. DOI: http : / / dx . doi . org / 10 . 17577 / IJERTV8IS090031, [Accessed: 27 January 2022]</a:t>
            </a:r>
            <a:endParaRPr sz="1400">
              <a:solidFill>
                <a:srgbClr val="695D46"/>
              </a:solidFill>
              <a:latin typeface="Nunito"/>
              <a:ea typeface="Nunito"/>
              <a:cs typeface="Nunito"/>
              <a:sym typeface="Nunito"/>
            </a:endParaRPr>
          </a:p>
          <a:p>
            <a:pPr indent="-284162" lvl="0" marL="457200" rtl="0" algn="l">
              <a:spcBef>
                <a:spcPts val="0"/>
              </a:spcBef>
              <a:spcAft>
                <a:spcPts val="0"/>
              </a:spcAft>
              <a:buClr>
                <a:srgbClr val="695D46"/>
              </a:buClr>
              <a:buSzPct val="100000"/>
              <a:buFont typeface="Nunito"/>
              <a:buAutoNum type="arabicPeriod"/>
            </a:pPr>
            <a:r>
              <a:rPr lang="en-GB" sz="1400">
                <a:solidFill>
                  <a:srgbClr val="695D46"/>
                </a:solidFill>
                <a:latin typeface="Nunito"/>
                <a:ea typeface="Nunito"/>
                <a:cs typeface="Nunito"/>
                <a:sym typeface="Nunito"/>
              </a:rPr>
              <a:t>I. Kaur and M. Kalra, “Ensemble classification method for credit card fraud detection”, International Journal of Recent Technology and Engineering (IJRTE), vol. 8, no. 3, pp. 25 579–25 587, 2019. DOI: 10.35940/ijrte.C4213.098319, [Accessed: 27 January 2022]</a:t>
            </a:r>
            <a:endParaRPr sz="1400">
              <a:solidFill>
                <a:srgbClr val="695D46"/>
              </a:solidFill>
              <a:latin typeface="Nunito"/>
              <a:ea typeface="Nunito"/>
              <a:cs typeface="Nunito"/>
              <a:sym typeface="Nunito"/>
            </a:endParaRPr>
          </a:p>
          <a:p>
            <a:pPr indent="-284162" lvl="0" marL="457200" rtl="0" algn="l">
              <a:spcBef>
                <a:spcPts val="0"/>
              </a:spcBef>
              <a:spcAft>
                <a:spcPts val="0"/>
              </a:spcAft>
              <a:buClr>
                <a:srgbClr val="695D46"/>
              </a:buClr>
              <a:buSzPct val="100000"/>
              <a:buFont typeface="Nunito"/>
              <a:buAutoNum type="arabicPeriod"/>
            </a:pPr>
            <a:r>
              <a:rPr lang="en-GB" sz="1400">
                <a:solidFill>
                  <a:srgbClr val="695D46"/>
                </a:solidFill>
                <a:latin typeface="Nunito"/>
                <a:ea typeface="Nunito"/>
                <a:cs typeface="Nunito"/>
                <a:sym typeface="Nunito"/>
              </a:rPr>
              <a:t>A. A. Taha and S. J. Malebary, “An intelligent approach to credit card fraud detection using an optimized light gradient boosting machine”, IEEE Access, vol. 8, pp. 25 579–25 587, 2020. DOI: 10 . 1109/ ACCESS . 2020 . 2971354, [Accessed: 10 October 2021].</a:t>
            </a:r>
            <a:endParaRPr sz="1400">
              <a:solidFill>
                <a:srgbClr val="695D46"/>
              </a:solidFill>
              <a:latin typeface="Nunito"/>
              <a:ea typeface="Nunito"/>
              <a:cs typeface="Nunito"/>
              <a:sym typeface="Nunito"/>
            </a:endParaRPr>
          </a:p>
          <a:p>
            <a:pPr indent="-284162" lvl="0" marL="457200" rtl="0" algn="l">
              <a:spcBef>
                <a:spcPts val="0"/>
              </a:spcBef>
              <a:spcAft>
                <a:spcPts val="0"/>
              </a:spcAft>
              <a:buClr>
                <a:srgbClr val="695D46"/>
              </a:buClr>
              <a:buSzPct val="100000"/>
              <a:buFont typeface="Nunito"/>
              <a:buAutoNum type="arabicPeriod"/>
            </a:pPr>
            <a:r>
              <a:rPr lang="en-GB" sz="1400">
                <a:solidFill>
                  <a:srgbClr val="695D46"/>
                </a:solidFill>
                <a:latin typeface="Nunito"/>
                <a:ea typeface="Nunito"/>
                <a:cs typeface="Nunito"/>
                <a:sym typeface="Nunito"/>
              </a:rPr>
              <a:t>S. Makki, Z. Assaghir, Y. Taher, R. Haque, M.-S. Hacid and H. Zeineddine, “An experimental study with imbalanced classification approaches for credit card fraud detection”, IEEE Access, vol. 7, pp. 93 010–93 022, 2019. DOI: 10.1109/ACCESS.2019.2927266, [Accessed: 10 October 2021].</a:t>
            </a:r>
            <a:endParaRPr sz="1400">
              <a:solidFill>
                <a:srgbClr val="695D46"/>
              </a:solidFill>
              <a:latin typeface="Nunito"/>
              <a:ea typeface="Nunito"/>
              <a:cs typeface="Nunito"/>
              <a:sym typeface="Nunito"/>
            </a:endParaRPr>
          </a:p>
          <a:p>
            <a:pPr indent="-284162" lvl="0" marL="457200" rtl="0" algn="l">
              <a:spcBef>
                <a:spcPts val="0"/>
              </a:spcBef>
              <a:spcAft>
                <a:spcPts val="0"/>
              </a:spcAft>
              <a:buClr>
                <a:srgbClr val="695D46"/>
              </a:buClr>
              <a:buSzPct val="100000"/>
              <a:buFont typeface="Nunito"/>
              <a:buAutoNum type="arabicPeriod"/>
            </a:pPr>
            <a:r>
              <a:rPr lang="en-GB" sz="1400">
                <a:solidFill>
                  <a:srgbClr val="695D46"/>
                </a:solidFill>
                <a:latin typeface="Nunito"/>
                <a:ea typeface="Nunito"/>
                <a:cs typeface="Nunito"/>
                <a:sym typeface="Nunito"/>
              </a:rPr>
              <a:t>S. Marabad, “Credit card fraud detection using machine learning”, Asian Journal of Convergence in Technology, vol. 7, no. 2, 2021, ISSN: 2350-1146. DOI: https : / / doi . org / 10 . 33130 / AJCT . 2021v07i02 . 023, [Accessed: 27 January 2022].</a:t>
            </a:r>
            <a:endParaRPr sz="1400">
              <a:solidFill>
                <a:srgbClr val="695D46"/>
              </a:solidFill>
              <a:latin typeface="Nunito"/>
              <a:ea typeface="Nunito"/>
              <a:cs typeface="Nunito"/>
              <a:sym typeface="Nunito"/>
            </a:endParaRPr>
          </a:p>
          <a:p>
            <a:pPr indent="-284162" lvl="0" marL="457200" rtl="0" algn="l">
              <a:spcBef>
                <a:spcPts val="0"/>
              </a:spcBef>
              <a:spcAft>
                <a:spcPts val="0"/>
              </a:spcAft>
              <a:buClr>
                <a:srgbClr val="695D46"/>
              </a:buClr>
              <a:buSzPct val="100000"/>
              <a:buFont typeface="Nunito"/>
              <a:buAutoNum type="arabicPeriod"/>
            </a:pPr>
            <a:r>
              <a:rPr lang="en-GB" sz="1400">
                <a:solidFill>
                  <a:srgbClr val="695D46"/>
                </a:solidFill>
                <a:latin typeface="Nunito"/>
                <a:ea typeface="Nunito"/>
                <a:cs typeface="Nunito"/>
                <a:sym typeface="Nunito"/>
              </a:rPr>
              <a:t>Credit card fraud detection. [Online]. Available : </a:t>
            </a:r>
            <a:r>
              <a:rPr lang="en-GB" sz="1400" u="sng">
                <a:solidFill>
                  <a:srgbClr val="009668"/>
                </a:solidFill>
                <a:latin typeface="Nunito"/>
                <a:ea typeface="Nunito"/>
                <a:cs typeface="Nunito"/>
                <a:sym typeface="Nunito"/>
                <a:hlinkClick r:id="rId5">
                  <a:extLst>
                    <a:ext uri="{A12FA001-AC4F-418D-AE19-62706E023703}">
                      <ahyp:hlinkClr val="tx"/>
                    </a:ext>
                  </a:extLst>
                </a:hlinkClick>
              </a:rPr>
              <a:t>https://www.kaggle.com/</a:t>
            </a:r>
            <a:r>
              <a:rPr lang="en-GB" sz="1400">
                <a:solidFill>
                  <a:srgbClr val="695D46"/>
                </a:solidFill>
                <a:latin typeface="Nunito"/>
                <a:ea typeface="Nunito"/>
                <a:cs typeface="Nunito"/>
                <a:sym typeface="Nunito"/>
              </a:rPr>
              <a:t>mlg-ulb/creditcardfraud, [Accessed: 10 October 2021].</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21"/>
          <p:cNvSpPr txBox="1"/>
          <p:nvPr>
            <p:ph type="title"/>
          </p:nvPr>
        </p:nvSpPr>
        <p:spPr>
          <a:xfrm>
            <a:off x="563475" y="36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Daftar Referensi</a:t>
            </a:r>
            <a:endParaRPr/>
          </a:p>
        </p:txBody>
      </p:sp>
      <p:sp>
        <p:nvSpPr>
          <p:cNvPr id="1441" name="Google Shape;1441;p121"/>
          <p:cNvSpPr txBox="1"/>
          <p:nvPr>
            <p:ph idx="1" type="body"/>
          </p:nvPr>
        </p:nvSpPr>
        <p:spPr>
          <a:xfrm>
            <a:off x="563475" y="1370450"/>
            <a:ext cx="7505700" cy="3119700"/>
          </a:xfrm>
          <a:prstGeom prst="rect">
            <a:avLst/>
          </a:prstGeom>
        </p:spPr>
        <p:txBody>
          <a:bodyPr anchorCtr="0" anchor="t" bIns="91425" lIns="91425" spcFirstLastPara="1" rIns="91425" wrap="square" tIns="91425">
            <a:normAutofit lnSpcReduction="20000"/>
          </a:bodyPr>
          <a:lstStyle/>
          <a:p>
            <a:pPr indent="-304800" lvl="0" marL="457200" rtl="0" algn="l">
              <a:lnSpc>
                <a:spcPct val="105000"/>
              </a:lnSpc>
              <a:spcBef>
                <a:spcPts val="0"/>
              </a:spcBef>
              <a:spcAft>
                <a:spcPts val="0"/>
              </a:spcAft>
              <a:buClr>
                <a:srgbClr val="695D46"/>
              </a:buClr>
              <a:buSzPts val="1200"/>
              <a:buFont typeface="Nunito"/>
              <a:buAutoNum type="arabicPeriod" startAt="11"/>
            </a:pPr>
            <a:r>
              <a:rPr lang="en-GB" sz="1200">
                <a:solidFill>
                  <a:srgbClr val="695D46"/>
                </a:solidFill>
                <a:latin typeface="Nunito"/>
                <a:ea typeface="Nunito"/>
                <a:cs typeface="Nunito"/>
                <a:sym typeface="Nunito"/>
              </a:rPr>
              <a:t> A. C. Muller and S. Guido, ¨ Introduction to Machine Learning with Python. O’Reilly Media, Inc., 2016, ISBN: 9781449369415.</a:t>
            </a:r>
            <a:endParaRPr sz="1200">
              <a:solidFill>
                <a:srgbClr val="695D46"/>
              </a:solidFill>
              <a:latin typeface="Nunito"/>
              <a:ea typeface="Nunito"/>
              <a:cs typeface="Nunito"/>
              <a:sym typeface="Nunito"/>
            </a:endParaRPr>
          </a:p>
          <a:p>
            <a:pPr indent="-304800" lvl="0" marL="457200" rtl="0" algn="l">
              <a:lnSpc>
                <a:spcPct val="105000"/>
              </a:lnSpc>
              <a:spcBef>
                <a:spcPts val="0"/>
              </a:spcBef>
              <a:spcAft>
                <a:spcPts val="0"/>
              </a:spcAft>
              <a:buClr>
                <a:srgbClr val="695D46"/>
              </a:buClr>
              <a:buSzPts val="1200"/>
              <a:buFont typeface="Nunito"/>
              <a:buAutoNum type="arabicPeriod" startAt="11"/>
            </a:pPr>
            <a:r>
              <a:rPr lang="en-GB" sz="1200">
                <a:solidFill>
                  <a:srgbClr val="695D46"/>
                </a:solidFill>
                <a:highlight>
                  <a:schemeClr val="dk1"/>
                </a:highlight>
                <a:latin typeface="Nunito"/>
                <a:ea typeface="Nunito"/>
                <a:cs typeface="Nunito"/>
                <a:sym typeface="Nunito"/>
              </a:rPr>
              <a:t>F. Pedregosa, G. Varoquaux, A. Gramfort, V. Michel, B. Thirion, O. Grisel, M. Blondel, P. Prettenhofer, R. Weiss, V. Dubourg, J. Vanderplas, A. Passos, D.  Cournapeau,  M.  Brucher,  M.  Perrot  and  E.  Duchesnay,  “Scikit-learn:Machine  learning  in  Python”, Journal  of  Machine  Learning  Research,vol. 12, pp. 2825–2830, 2011. [Online]. Available : </a:t>
            </a:r>
            <a:r>
              <a:rPr lang="en-GB" sz="1200" u="sng">
                <a:solidFill>
                  <a:srgbClr val="009668"/>
                </a:solidFill>
                <a:highlight>
                  <a:schemeClr val="dk1"/>
                </a:highlight>
                <a:latin typeface="Nunito"/>
                <a:ea typeface="Nunito"/>
                <a:cs typeface="Nunito"/>
                <a:sym typeface="Nunito"/>
                <a:hlinkClick r:id="rId3">
                  <a:extLst>
                    <a:ext uri="{A12FA001-AC4F-418D-AE19-62706E023703}">
                      <ahyp:hlinkClr val="tx"/>
                    </a:ext>
                  </a:extLst>
                </a:hlinkClick>
              </a:rPr>
              <a:t>https://scikit-learn.org/</a:t>
            </a:r>
            <a:r>
              <a:rPr lang="en-GB" sz="1200">
                <a:solidFill>
                  <a:srgbClr val="695D46"/>
                </a:solidFill>
                <a:highlight>
                  <a:schemeClr val="dk1"/>
                </a:highlight>
                <a:latin typeface="Nunito"/>
                <a:ea typeface="Nunito"/>
                <a:cs typeface="Nunito"/>
                <a:sym typeface="Nunito"/>
              </a:rPr>
              <a:t>, [Accessed: 10 October 2021]</a:t>
            </a:r>
            <a:endParaRPr sz="1200">
              <a:solidFill>
                <a:srgbClr val="695D46"/>
              </a:solidFill>
              <a:latin typeface="Nunito"/>
              <a:ea typeface="Nunito"/>
              <a:cs typeface="Nunito"/>
              <a:sym typeface="Nunito"/>
            </a:endParaRPr>
          </a:p>
          <a:p>
            <a:pPr indent="-304800" lvl="0" marL="457200" rtl="0" algn="l">
              <a:lnSpc>
                <a:spcPct val="100000"/>
              </a:lnSpc>
              <a:spcBef>
                <a:spcPts val="0"/>
              </a:spcBef>
              <a:spcAft>
                <a:spcPts val="0"/>
              </a:spcAft>
              <a:buClr>
                <a:srgbClr val="695D46"/>
              </a:buClr>
              <a:buSzPts val="1200"/>
              <a:buFont typeface="Nunito"/>
              <a:buAutoNum type="arabicPeriod" startAt="11"/>
            </a:pPr>
            <a:r>
              <a:rPr lang="en-GB" sz="1150">
                <a:solidFill>
                  <a:srgbClr val="695D46"/>
                </a:solidFill>
                <a:highlight>
                  <a:schemeClr val="dk1"/>
                </a:highlight>
                <a:latin typeface="Nunito"/>
                <a:ea typeface="Nunito"/>
                <a:cs typeface="Nunito"/>
                <a:sym typeface="Nunito"/>
              </a:rPr>
              <a:t>T. Chen and C. Guestrin, “Xgboost: A scalable tree boosting system”, CoRR, vol. abs/1603.02754, 2016. arXiv: 1603 . 02754. [Online]. Available : http : //arxiv.org/abs/1603.02754, [Accessed: 10 October 2021]</a:t>
            </a:r>
            <a:endParaRPr sz="1150">
              <a:solidFill>
                <a:srgbClr val="695D46"/>
              </a:solidFill>
              <a:highlight>
                <a:schemeClr val="dk1"/>
              </a:highlight>
              <a:latin typeface="Nunito"/>
              <a:ea typeface="Nunito"/>
              <a:cs typeface="Nunito"/>
              <a:sym typeface="Nunito"/>
            </a:endParaRPr>
          </a:p>
          <a:p>
            <a:pPr indent="-304800" lvl="0" marL="457200" rtl="0" algn="l">
              <a:lnSpc>
                <a:spcPct val="105000"/>
              </a:lnSpc>
              <a:spcBef>
                <a:spcPts val="0"/>
              </a:spcBef>
              <a:spcAft>
                <a:spcPts val="0"/>
              </a:spcAft>
              <a:buClr>
                <a:srgbClr val="695D46"/>
              </a:buClr>
              <a:buSzPts val="1200"/>
              <a:buFont typeface="Nunito"/>
              <a:buAutoNum type="arabicPeriod" startAt="11"/>
            </a:pPr>
            <a:r>
              <a:rPr lang="en-GB" sz="1200">
                <a:solidFill>
                  <a:srgbClr val="695D46"/>
                </a:solidFill>
                <a:latin typeface="Nunito"/>
                <a:ea typeface="Nunito"/>
                <a:cs typeface="Nunito"/>
                <a:sym typeface="Nunito"/>
              </a:rPr>
              <a:t>Xgboost documentation. [Online]. Available : https://xgboost.readthedocs.io, [Accessed: 30 January 2022].</a:t>
            </a:r>
            <a:endParaRPr sz="1200">
              <a:solidFill>
                <a:srgbClr val="695D46"/>
              </a:solidFill>
              <a:latin typeface="Nunito"/>
              <a:ea typeface="Nunito"/>
              <a:cs typeface="Nunito"/>
              <a:sym typeface="Nunito"/>
            </a:endParaRPr>
          </a:p>
          <a:p>
            <a:pPr indent="-304800" lvl="0" marL="457200" rtl="0" algn="l">
              <a:spcBef>
                <a:spcPts val="0"/>
              </a:spcBef>
              <a:spcAft>
                <a:spcPts val="0"/>
              </a:spcAft>
              <a:buClr>
                <a:srgbClr val="695D46"/>
              </a:buClr>
              <a:buSzPts val="1200"/>
              <a:buFont typeface="Nunito"/>
              <a:buAutoNum type="arabicPeriod" startAt="11"/>
            </a:pPr>
            <a:r>
              <a:rPr lang="en-GB" sz="1100">
                <a:solidFill>
                  <a:srgbClr val="695D46"/>
                </a:solidFill>
                <a:highlight>
                  <a:srgbClr val="FFFFFF"/>
                </a:highlight>
                <a:latin typeface="Nunito"/>
                <a:ea typeface="Nunito"/>
                <a:cs typeface="Nunito"/>
                <a:sym typeface="Nunito"/>
              </a:rPr>
              <a:t>D. K. K. Kajal, “Credit card fraud detection using imbalance resampling method with feature selection”, International Journal of Advanced Trends in Computer Science and Engineering, vol.10, Jun. 2021.</a:t>
            </a:r>
            <a:r>
              <a:rPr lang="en-GB" sz="850">
                <a:solidFill>
                  <a:srgbClr val="695D46"/>
                </a:solidFill>
                <a:highlight>
                  <a:srgbClr val="FFFFFF"/>
                </a:highlight>
                <a:latin typeface="Nunito"/>
                <a:ea typeface="Nunito"/>
                <a:cs typeface="Nunito"/>
                <a:sym typeface="Nunito"/>
              </a:rPr>
              <a:t>DOI</a:t>
            </a:r>
            <a:r>
              <a:rPr lang="en-GB" sz="1100">
                <a:solidFill>
                  <a:srgbClr val="695D46"/>
                </a:solidFill>
                <a:highlight>
                  <a:srgbClr val="FFFFFF"/>
                </a:highlight>
                <a:latin typeface="Nunito"/>
                <a:ea typeface="Nunito"/>
                <a:cs typeface="Nunito"/>
                <a:sym typeface="Nunito"/>
              </a:rPr>
              <a:t>: https://doi.org/10.30534/ijatcse/2021/811032021.</a:t>
            </a:r>
            <a:endParaRPr sz="1200">
              <a:solidFill>
                <a:srgbClr val="695D46"/>
              </a:solidFill>
              <a:latin typeface="Nunito"/>
              <a:ea typeface="Nunito"/>
              <a:cs typeface="Nunito"/>
              <a:sym typeface="Nunito"/>
            </a:endParaRPr>
          </a:p>
          <a:p>
            <a:pPr indent="-304800" lvl="0" marL="457200" rtl="0" algn="l">
              <a:lnSpc>
                <a:spcPct val="100000"/>
              </a:lnSpc>
              <a:spcBef>
                <a:spcPts val="0"/>
              </a:spcBef>
              <a:spcAft>
                <a:spcPts val="0"/>
              </a:spcAft>
              <a:buClr>
                <a:srgbClr val="695D46"/>
              </a:buClr>
              <a:buSzPts val="1200"/>
              <a:buFont typeface="Nunito"/>
              <a:buAutoNum type="arabicPeriod" startAt="11"/>
            </a:pPr>
            <a:r>
              <a:rPr lang="en-GB" sz="1050">
                <a:solidFill>
                  <a:srgbClr val="695D46"/>
                </a:solidFill>
                <a:latin typeface="Nunito"/>
                <a:ea typeface="Nunito"/>
                <a:cs typeface="Nunito"/>
                <a:sym typeface="Nunito"/>
              </a:rPr>
              <a:t>A. Correa Bahnsen, D. Aouada, A. Stojanovic and B. Ottersten, “Feature engineering strategies for credit card fraud detection”, Expert Systems with Applications , vol. 51, Jan. 2016. </a:t>
            </a:r>
            <a:r>
              <a:rPr lang="en-GB" sz="850">
                <a:solidFill>
                  <a:srgbClr val="695D46"/>
                </a:solidFill>
                <a:latin typeface="Nunito"/>
                <a:ea typeface="Nunito"/>
                <a:cs typeface="Nunito"/>
                <a:sym typeface="Nunito"/>
              </a:rPr>
              <a:t>DOI </a:t>
            </a:r>
            <a:r>
              <a:rPr lang="en-GB" sz="1050">
                <a:solidFill>
                  <a:srgbClr val="695D46"/>
                </a:solidFill>
                <a:latin typeface="Nunito"/>
                <a:ea typeface="Nunito"/>
                <a:cs typeface="Nunito"/>
                <a:sym typeface="Nunito"/>
              </a:rPr>
              <a:t>: 10.1016/j.eswa.2015.12.030</a:t>
            </a:r>
            <a:endParaRPr sz="1200">
              <a:solidFill>
                <a:srgbClr val="695D46"/>
              </a:solidFill>
              <a:latin typeface="Nunito"/>
              <a:ea typeface="Nunito"/>
              <a:cs typeface="Nunito"/>
              <a:sym typeface="Nunito"/>
            </a:endParaRPr>
          </a:p>
          <a:p>
            <a:pPr indent="0" lvl="0" marL="0" rtl="0" algn="l">
              <a:lnSpc>
                <a:spcPct val="105000"/>
              </a:lnSpc>
              <a:spcBef>
                <a:spcPts val="0"/>
              </a:spcBef>
              <a:spcAft>
                <a:spcPts val="0"/>
              </a:spcAft>
              <a:buNone/>
            </a:pPr>
            <a:r>
              <a:t/>
            </a:r>
            <a:endParaRPr sz="1200">
              <a:solidFill>
                <a:srgbClr val="695D46"/>
              </a:solidFill>
              <a:latin typeface="Nunito"/>
              <a:ea typeface="Nunito"/>
              <a:cs typeface="Nunito"/>
              <a:sym typeface="Nunito"/>
            </a:endParaRPr>
          </a:p>
          <a:p>
            <a:pPr indent="0" lvl="0" marL="0" rtl="0" algn="l">
              <a:spcBef>
                <a:spcPts val="1200"/>
              </a:spcBef>
              <a:spcAft>
                <a:spcPts val="12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22"/>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Sekian dan Terima kasih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